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56" r:id="rId2"/>
    <p:sldId id="304" r:id="rId3"/>
    <p:sldId id="257" r:id="rId4"/>
    <p:sldId id="258" r:id="rId5"/>
    <p:sldId id="261" r:id="rId6"/>
    <p:sldId id="267" r:id="rId7"/>
    <p:sldId id="299" r:id="rId8"/>
    <p:sldId id="260" r:id="rId9"/>
    <p:sldId id="259" r:id="rId10"/>
    <p:sldId id="262" r:id="rId11"/>
    <p:sldId id="263" r:id="rId12"/>
    <p:sldId id="264" r:id="rId13"/>
    <p:sldId id="265" r:id="rId14"/>
    <p:sldId id="266" r:id="rId15"/>
    <p:sldId id="268" r:id="rId16"/>
    <p:sldId id="269" r:id="rId17"/>
    <p:sldId id="270" r:id="rId18"/>
    <p:sldId id="287" r:id="rId19"/>
    <p:sldId id="288" r:id="rId20"/>
    <p:sldId id="289" r:id="rId21"/>
    <p:sldId id="271" r:id="rId22"/>
    <p:sldId id="272" r:id="rId23"/>
    <p:sldId id="273" r:id="rId24"/>
    <p:sldId id="292" r:id="rId25"/>
    <p:sldId id="275" r:id="rId26"/>
    <p:sldId id="276" r:id="rId27"/>
    <p:sldId id="290" r:id="rId28"/>
    <p:sldId id="277" r:id="rId29"/>
    <p:sldId id="274" r:id="rId30"/>
    <p:sldId id="278" r:id="rId31"/>
    <p:sldId id="279" r:id="rId32"/>
    <p:sldId id="280" r:id="rId33"/>
    <p:sldId id="281" r:id="rId34"/>
    <p:sldId id="282" r:id="rId35"/>
    <p:sldId id="283" r:id="rId36"/>
    <p:sldId id="293" r:id="rId37"/>
    <p:sldId id="294" r:id="rId38"/>
    <p:sldId id="295" r:id="rId39"/>
    <p:sldId id="301" r:id="rId40"/>
    <p:sldId id="296" r:id="rId41"/>
    <p:sldId id="297" r:id="rId42"/>
    <p:sldId id="302" r:id="rId43"/>
    <p:sldId id="303" r:id="rId44"/>
    <p:sldId id="284" r:id="rId45"/>
    <p:sldId id="291" r:id="rId46"/>
    <p:sldId id="285" r:id="rId47"/>
    <p:sldId id="305"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4723" autoAdjust="0"/>
  </p:normalViewPr>
  <p:slideViewPr>
    <p:cSldViewPr>
      <p:cViewPr>
        <p:scale>
          <a:sx n="90" d="100"/>
          <a:sy n="90" d="100"/>
        </p:scale>
        <p:origin x="-81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66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28F05FA-42ED-405C-8510-D14C1CF2ABD7}" type="datetimeFigureOut">
              <a:rPr lang="tr-TR" smtClean="0"/>
              <a:pPr/>
              <a:t>8.12.2014</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6633B2-F7F5-442B-8D74-F2552EBEEEF9}"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08AE50-A47E-4433-8993-04D836ED61A5}" type="datetimeFigureOut">
              <a:rPr lang="tr-TR" smtClean="0"/>
              <a:pPr/>
              <a:t>8.12.2014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4B1EEA-BB6F-4A66-BC8E-AC5870437886}"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84B1EEA-BB6F-4A66-BC8E-AC5870437886}"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8.12.2014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8.12.2014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4000" b="1" dirty="0" smtClean="0"/>
              <a:t>DEĞERLER EĞİTİMİ</a:t>
            </a:r>
            <a:endParaRPr lang="tr-TR" sz="4000" b="1" dirty="0"/>
          </a:p>
        </p:txBody>
      </p:sp>
      <p:sp>
        <p:nvSpPr>
          <p:cNvPr id="3" name="2 Alt Başlık"/>
          <p:cNvSpPr>
            <a:spLocks noGrp="1"/>
          </p:cNvSpPr>
          <p:nvPr>
            <p:ph type="subTitle" idx="1"/>
          </p:nvPr>
        </p:nvSpPr>
        <p:spPr/>
        <p:txBody>
          <a:bodyPr>
            <a:normAutofit/>
          </a:bodyPr>
          <a:lstStyle/>
          <a:p>
            <a:r>
              <a:rPr lang="tr-TR" sz="2400" b="1" dirty="0" smtClean="0">
                <a:solidFill>
                  <a:schemeClr val="tx1"/>
                </a:solidFill>
              </a:rPr>
              <a:t>FERİDUN ESER</a:t>
            </a:r>
          </a:p>
          <a:p>
            <a:r>
              <a:rPr lang="tr-TR" sz="2400" b="1" dirty="0" smtClean="0">
                <a:solidFill>
                  <a:schemeClr val="tx1"/>
                </a:solidFill>
              </a:rPr>
              <a:t>GEYVE İMAM HATİP LİSESİ</a:t>
            </a:r>
            <a:endParaRPr lang="tr-TR" sz="24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a:bodyPr>
          <a:lstStyle/>
          <a:p>
            <a:r>
              <a:rPr lang="tr-TR" sz="3600" b="1" dirty="0" smtClean="0"/>
              <a:t>FİLOZOFLARIN GÖRÜŞLERİ…</a:t>
            </a:r>
            <a:endParaRPr lang="tr-TR" sz="3600" b="1" dirty="0"/>
          </a:p>
        </p:txBody>
      </p:sp>
      <p:sp>
        <p:nvSpPr>
          <p:cNvPr id="3" name="2 İçerik Yer Tutucusu"/>
          <p:cNvSpPr>
            <a:spLocks noGrp="1"/>
          </p:cNvSpPr>
          <p:nvPr>
            <p:ph idx="1"/>
          </p:nvPr>
        </p:nvSpPr>
        <p:spPr>
          <a:xfrm>
            <a:off x="457200" y="1412776"/>
            <a:ext cx="8229600" cy="4713387"/>
          </a:xfrm>
        </p:spPr>
        <p:txBody>
          <a:bodyPr>
            <a:normAutofit fontScale="77500" lnSpcReduction="20000"/>
          </a:bodyPr>
          <a:lstStyle/>
          <a:p>
            <a:r>
              <a:rPr lang="tr-TR" b="1" i="1" dirty="0" err="1" smtClean="0"/>
              <a:t>Farabi</a:t>
            </a:r>
            <a:r>
              <a:rPr lang="tr-TR" dirty="0" err="1" smtClean="0"/>
              <a:t>’nin</a:t>
            </a:r>
            <a:r>
              <a:rPr lang="tr-TR" dirty="0" smtClean="0"/>
              <a:t>, “Erdemli Şehir” adlı bir hayali vardı. Ona göre devlet ve aile, bireyleri eğiterek, “iyi insanlar” yapabilirse bu iyi insanlar iyi mahalleyi, iyi mahalleler iyi şehri, iyi şehirler… iyi dünyayı oluşturacaktır. </a:t>
            </a:r>
            <a:r>
              <a:rPr lang="tr-TR" dirty="0" err="1" smtClean="0"/>
              <a:t>Farabi’ye</a:t>
            </a:r>
            <a:r>
              <a:rPr lang="tr-TR" dirty="0" smtClean="0"/>
              <a:t> göre daha iyi bir dünya mümkündür ve bunun yolu, eğitimdir; değerler ve ahlak eğitimidir.</a:t>
            </a:r>
          </a:p>
          <a:p>
            <a:pPr>
              <a:buNone/>
            </a:pPr>
            <a:endParaRPr lang="tr-TR" dirty="0" smtClean="0"/>
          </a:p>
          <a:p>
            <a:r>
              <a:rPr lang="tr-TR" b="1" i="1" dirty="0" smtClean="0"/>
              <a:t>Filozof Kant</a:t>
            </a:r>
            <a:r>
              <a:rPr lang="tr-TR" dirty="0" smtClean="0"/>
              <a:t>, menfaat veya haz elde etmek amacıyla yapılan davranışların, ahlaki olmadığını belirtir; Kant’a göre ahlaki (erdemli) davranış, hiçbir çıkar ve haz gözetmeksizin, bir insanlık görevi olarak, kurala uygun davranıştır. Kant, menfaat ve haz gözeterek yapılan davranışın, ahlaki olmadığını savunur. Doğru kabul edilebilir bir düşünce!</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fontScale="90000"/>
          </a:bodyPr>
          <a:lstStyle/>
          <a:p>
            <a:endParaRPr lang="tr-TR" dirty="0"/>
          </a:p>
        </p:txBody>
      </p:sp>
      <p:sp>
        <p:nvSpPr>
          <p:cNvPr id="3" name="2 İçerik Yer Tutucusu"/>
          <p:cNvSpPr>
            <a:spLocks noGrp="1"/>
          </p:cNvSpPr>
          <p:nvPr>
            <p:ph idx="1"/>
          </p:nvPr>
        </p:nvSpPr>
        <p:spPr>
          <a:xfrm>
            <a:off x="457200" y="1196752"/>
            <a:ext cx="8229600" cy="4929411"/>
          </a:xfrm>
        </p:spPr>
        <p:txBody>
          <a:bodyPr>
            <a:normAutofit fontScale="92500" lnSpcReduction="10000"/>
          </a:bodyPr>
          <a:lstStyle/>
          <a:p>
            <a:r>
              <a:rPr lang="tr-TR" b="1" i="1" dirty="0" smtClean="0"/>
              <a:t>İlahi dinlerin ortaya koyduğu ahlak kuralları, büyük ölçüde birbirine benzer. Dinler, insanları ahlaklı olmaya çağırır. Dinlere göre toplumların çöküş sebebi, huzursuzluğun ve fenalıkların kaynağı, ahlaksızlıktır.</a:t>
            </a:r>
            <a:r>
              <a:rPr lang="tr-TR" dirty="0" smtClean="0"/>
              <a:t> </a:t>
            </a:r>
          </a:p>
          <a:p>
            <a:pPr>
              <a:buNone/>
            </a:pPr>
            <a:endParaRPr lang="tr-TR" dirty="0" smtClean="0"/>
          </a:p>
          <a:p>
            <a:r>
              <a:rPr lang="tr-TR" dirty="0" smtClean="0"/>
              <a:t>İslam peygamberi Hz. Muhammed, “İnsanların en iyisi, insanlara en faydalı olanıdır; insanların en kötüsü ise insanlara en çok zarar verenidir.”,  “Sana yapılmasını istemediğin bir şeyi, sen de başkasına yapma” demiştir.</a:t>
            </a:r>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62074"/>
          </a:xfrm>
        </p:spPr>
        <p:txBody>
          <a:bodyPr>
            <a:normAutofit fontScale="90000"/>
          </a:bodyPr>
          <a:lstStyle/>
          <a:p>
            <a:endParaRPr lang="tr-TR" dirty="0"/>
          </a:p>
        </p:txBody>
      </p:sp>
      <p:sp>
        <p:nvSpPr>
          <p:cNvPr id="3" name="2 İçerik Yer Tutucusu"/>
          <p:cNvSpPr>
            <a:spLocks noGrp="1"/>
          </p:cNvSpPr>
          <p:nvPr>
            <p:ph idx="1"/>
          </p:nvPr>
        </p:nvSpPr>
        <p:spPr>
          <a:xfrm>
            <a:off x="457200" y="1124744"/>
            <a:ext cx="8229600" cy="5001419"/>
          </a:xfrm>
        </p:spPr>
        <p:txBody>
          <a:bodyPr>
            <a:normAutofit fontScale="85000" lnSpcReduction="20000"/>
          </a:bodyPr>
          <a:lstStyle/>
          <a:p>
            <a:r>
              <a:rPr lang="tr-TR" i="1" dirty="0" smtClean="0"/>
              <a:t>İnsan sadece öğrenen, öğreten, çalışan ve üreten bir varlık değildir... İnsandan sadece çalışmasını ve üretmesini beklemek,  onu “sermaye”, makine yerine koymaktır;  bu tavır insanı, “</a:t>
            </a:r>
            <a:r>
              <a:rPr lang="tr-TR" i="1" dirty="0" err="1" smtClean="0"/>
              <a:t>insanlık”tan</a:t>
            </a:r>
            <a:r>
              <a:rPr lang="tr-TR" i="1" dirty="0" smtClean="0"/>
              <a:t> uzaklaştırmaktır; doğru bir tavır değildir. İnsan, sadece ekonomik üretimde bulunan bir varlık, bir makine değildir: “insan” olması nedeniyle ruhsal, ahlaki bir yöne de sahiptir; insanı, “insan” yapan, işte bu,  ruhsal, ahlaki yönüdür. Ancak insanın bu yönü, 18. yy.dan itibaren, ihmal edilir olmuştur. Ortaya çok çalışan, sürekli üreten, “</a:t>
            </a:r>
            <a:r>
              <a:rPr lang="tr-TR" i="1" dirty="0" err="1" smtClean="0"/>
              <a:t>işkolik</a:t>
            </a:r>
            <a:r>
              <a:rPr lang="tr-TR" i="1" dirty="0" smtClean="0"/>
              <a:t>” bir insan modeli çıkmış; ancak bu insanın ruhsal, ahlaki boyutu önemsenmemiş ve gittikçe aşınmıştır. İnsanlar bireyselleşmiş, bencilleşmiş, yalnızlaşmıştır.</a:t>
            </a:r>
            <a:endParaRPr lang="tr-TR" dirty="0" smtClean="0"/>
          </a:p>
          <a:p>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EĞİTİM NEDİR? NASIL OLMALIDIR?</a:t>
            </a:r>
            <a:endParaRPr lang="tr-TR" sz="3600" b="1" dirty="0"/>
          </a:p>
        </p:txBody>
      </p:sp>
      <p:sp>
        <p:nvSpPr>
          <p:cNvPr id="3" name="2 İçerik Yer Tutucusu"/>
          <p:cNvSpPr>
            <a:spLocks noGrp="1"/>
          </p:cNvSpPr>
          <p:nvPr>
            <p:ph idx="1"/>
          </p:nvPr>
        </p:nvSpPr>
        <p:spPr/>
        <p:txBody>
          <a:bodyPr/>
          <a:lstStyle/>
          <a:p>
            <a:r>
              <a:rPr lang="tr-TR" i="1" dirty="0" smtClean="0"/>
              <a:t>Eğitim sadece bilgi aktarmak, bilgi kazandırmak değildir; olmamalıdır da! Eğitim, aynı zamanda, davranış kazandırmak, yeni davranışlar edindirmektir. “Sadece okumakla, diploma ile “adam (insan)” olunmuyor”, sitemini çokça işitmiyor muyuz?.. </a:t>
            </a:r>
          </a:p>
          <a:p>
            <a:r>
              <a:rPr lang="tr-TR" i="1" dirty="0" smtClean="0"/>
              <a:t>Eğitim, başarılı olduğu kadar iyi, erdemli insan yetiştirmeyi hedeflemelidir.</a:t>
            </a:r>
            <a:endParaRPr lang="tr-TR" dirty="0" smtClean="0"/>
          </a:p>
          <a:p>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lstStyle/>
          <a:p>
            <a:endParaRPr lang="tr-TR" dirty="0"/>
          </a:p>
        </p:txBody>
      </p:sp>
      <p:sp>
        <p:nvSpPr>
          <p:cNvPr id="3" name="2 İçerik Yer Tutucusu"/>
          <p:cNvSpPr>
            <a:spLocks noGrp="1"/>
          </p:cNvSpPr>
          <p:nvPr>
            <p:ph idx="1"/>
          </p:nvPr>
        </p:nvSpPr>
        <p:spPr>
          <a:xfrm>
            <a:off x="457200" y="1268760"/>
            <a:ext cx="8229600" cy="4857403"/>
          </a:xfrm>
        </p:spPr>
        <p:txBody>
          <a:bodyPr>
            <a:normAutofit lnSpcReduction="10000"/>
          </a:bodyPr>
          <a:lstStyle/>
          <a:p>
            <a:r>
              <a:rPr lang="tr-TR" b="1" i="1" dirty="0" smtClean="0"/>
              <a:t>Kuralsız bir yaşam olur mu veya kuralsız bir yaşam, iyi midir?</a:t>
            </a:r>
            <a:r>
              <a:rPr lang="tr-TR" dirty="0" smtClean="0"/>
              <a:t> </a:t>
            </a:r>
          </a:p>
          <a:p>
            <a:r>
              <a:rPr lang="tr-TR" dirty="0" smtClean="0"/>
              <a:t>Asla değil!..  Hayat, sadece para, makam, şöhret, zevk, yakışıklılık, güzellikten ibaret değildir. Aşırı (sınırsız) özgürlük, bireylere ve topluma zarar verir, toplumsal düzeni sarsar; sorumsuzluğa hatta ahlaksızlığa dönüşür. Aşırı özgürlük, huzursuzluğa, çatışmalara yol açar; bu bakımdan, özgürlüğün aşırısı pek istenmez, kabul görmez.</a:t>
            </a:r>
          </a:p>
          <a:p>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r>
              <a:rPr lang="tr-TR" b="1" i="1" dirty="0" smtClean="0"/>
              <a:t>Kurallar, çiğnenmek için değil uyulmak için vardır; toplumun huzuru, bireylerin emniyeti için vardır.</a:t>
            </a:r>
          </a:p>
          <a:p>
            <a:r>
              <a:rPr lang="tr-TR" b="1" i="1" dirty="0" smtClean="0"/>
              <a:t>Kuralları çiğnemek kahramanlık değil sapkınlıktır.</a:t>
            </a:r>
          </a:p>
          <a:p>
            <a:r>
              <a:rPr lang="tr-TR" b="1" i="1" dirty="0" smtClean="0"/>
              <a:t>Değerlere karşı çıkmak, onların gereksizliğini savunmak, anarşizmdir; karmaşaya, huzursuzluğa, düzensizliğe yol açar.</a:t>
            </a:r>
            <a:r>
              <a:rPr lang="tr-TR" dirty="0" smtClean="0"/>
              <a:t>  Değerlere karşı gelmek, toplumsal düzene karşı gelmektir. </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lstStyle/>
          <a:p>
            <a:endParaRPr lang="tr-TR" dirty="0"/>
          </a:p>
        </p:txBody>
      </p:sp>
      <p:sp>
        <p:nvSpPr>
          <p:cNvPr id="3" name="2 İçerik Yer Tutucusu"/>
          <p:cNvSpPr>
            <a:spLocks noGrp="1"/>
          </p:cNvSpPr>
          <p:nvPr>
            <p:ph idx="1"/>
          </p:nvPr>
        </p:nvSpPr>
        <p:spPr>
          <a:xfrm>
            <a:off x="457200" y="1268760"/>
            <a:ext cx="8229600" cy="5040560"/>
          </a:xfrm>
        </p:spPr>
        <p:txBody>
          <a:bodyPr>
            <a:normAutofit lnSpcReduction="10000"/>
          </a:bodyPr>
          <a:lstStyle/>
          <a:p>
            <a:r>
              <a:rPr lang="tr-TR" dirty="0" smtClean="0"/>
              <a:t>Dünya, bazılarının söylediği gibi/ kadar kötü değil! Dünya, değerlerle güzeldir, değerlerle güzelleşir. Güzel bir dünya olmasını istiyorsanız, değerleri yaşayın ve yaşatın.</a:t>
            </a:r>
          </a:p>
          <a:p>
            <a:r>
              <a:rPr lang="tr-TR" b="1" i="1" dirty="0" smtClean="0"/>
              <a:t>Daha iyi bir insan olmak, mümkündür.</a:t>
            </a:r>
            <a:r>
              <a:rPr lang="tr-TR" dirty="0" smtClean="0"/>
              <a:t> </a:t>
            </a:r>
          </a:p>
          <a:p>
            <a:r>
              <a:rPr lang="tr-TR" dirty="0" smtClean="0"/>
              <a:t>Var mısınız kendinizi yenilemeye!.. Yeni bir insan, iyi bir insan olmaya!.. </a:t>
            </a:r>
          </a:p>
          <a:p>
            <a:r>
              <a:rPr lang="tr-TR" dirty="0" smtClean="0"/>
              <a:t>İyi insan olabilmek için değerleri öğrenmek ve onlara uymak gerekir. Değerlere sahip insan, değerli insandır.</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 “Sen, anılması güzel olan bir söz ol. Çünkü insan, kendisi hakkında söylenen güzel sözlerden ibarettir.” (Mevlana)</a:t>
            </a:r>
            <a:endParaRPr lang="tr-TR" dirty="0" smtClean="0"/>
          </a:p>
          <a:p>
            <a:endParaRPr lang="tr-TR" dirty="0"/>
          </a:p>
        </p:txBody>
      </p:sp>
      <p:pic>
        <p:nvPicPr>
          <p:cNvPr id="23554" name="Picture 2" descr="http://media.sondevir.com/250x190/2011/12/17/mevlana.jpg"/>
          <p:cNvPicPr>
            <a:picLocks noChangeAspect="1" noChangeArrowheads="1"/>
          </p:cNvPicPr>
          <p:nvPr/>
        </p:nvPicPr>
        <p:blipFill>
          <a:blip r:embed="rId2" cstate="print"/>
          <a:srcRect/>
          <a:stretch>
            <a:fillRect/>
          </a:stretch>
        </p:blipFill>
        <p:spPr bwMode="auto">
          <a:xfrm>
            <a:off x="5076056" y="3140968"/>
            <a:ext cx="3672408" cy="320154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normAutofit/>
          </a:bodyPr>
          <a:lstStyle/>
          <a:p>
            <a:r>
              <a:rPr lang="tr-TR" sz="3600" b="1" dirty="0" smtClean="0"/>
              <a:t>ÖZDENETİM = OTOKONTROL</a:t>
            </a:r>
            <a:endParaRPr lang="tr-TR" sz="3600" b="1" dirty="0"/>
          </a:p>
        </p:txBody>
      </p:sp>
      <p:sp>
        <p:nvSpPr>
          <p:cNvPr id="3" name="2 İçerik Yer Tutucusu"/>
          <p:cNvSpPr>
            <a:spLocks noGrp="1"/>
          </p:cNvSpPr>
          <p:nvPr>
            <p:ph idx="1"/>
          </p:nvPr>
        </p:nvSpPr>
        <p:spPr>
          <a:xfrm>
            <a:off x="457200" y="908720"/>
            <a:ext cx="8229600" cy="5217443"/>
          </a:xfrm>
        </p:spPr>
        <p:txBody>
          <a:bodyPr>
            <a:normAutofit/>
          </a:bodyPr>
          <a:lstStyle/>
          <a:p>
            <a:r>
              <a:rPr lang="tr-TR" dirty="0" smtClean="0"/>
              <a:t>Özdenetim, kişinin kendini sürekli kontrol altında tutmasıdır; nerede, nasıl davranacağını bilmesi ve ona göre davranmasıdır.</a:t>
            </a:r>
          </a:p>
          <a:p>
            <a:pPr>
              <a:buNone/>
            </a:pPr>
            <a:endParaRPr lang="tr-TR" dirty="0" smtClean="0"/>
          </a:p>
          <a:p>
            <a:r>
              <a:rPr lang="tr-TR" dirty="0" smtClean="0"/>
              <a:t>Kişinin duygularına ve düşüncelerine hakim olması; zararlı davranışlarda bulunmama kararlılığıdır.</a:t>
            </a:r>
          </a:p>
          <a:p>
            <a:endParaRPr lang="tr-TR" dirty="0" smtClean="0"/>
          </a:p>
          <a:p>
            <a:r>
              <a:rPr lang="tr-TR" dirty="0" smtClean="0"/>
              <a:t>İç denetimdir.</a:t>
            </a:r>
            <a:endParaRPr lang="tr-TR" dirty="0"/>
          </a:p>
        </p:txBody>
      </p:sp>
      <p:pic>
        <p:nvPicPr>
          <p:cNvPr id="6146" name="Picture 2" descr="http://image.slidesharecdn.com/zdenetimnedir-120330141105-phpapp02/95/zdenetim-nedir-1-728.jpg?cb=1333134698"/>
          <p:cNvPicPr>
            <a:picLocks noChangeAspect="1" noChangeArrowheads="1"/>
          </p:cNvPicPr>
          <p:nvPr/>
        </p:nvPicPr>
        <p:blipFill>
          <a:blip r:embed="rId2" cstate="print"/>
          <a:srcRect/>
          <a:stretch>
            <a:fillRect/>
          </a:stretch>
        </p:blipFill>
        <p:spPr bwMode="auto">
          <a:xfrm>
            <a:off x="4067944" y="4077072"/>
            <a:ext cx="4752528" cy="253541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lstStyle/>
          <a:p>
            <a:r>
              <a:rPr lang="tr-TR" dirty="0" smtClean="0"/>
              <a:t>	</a:t>
            </a:r>
            <a:r>
              <a:rPr lang="tr-TR" sz="3600" b="1" dirty="0" smtClean="0"/>
              <a:t>ÖZDENETİM</a:t>
            </a:r>
            <a:endParaRPr lang="tr-TR" sz="3600" b="1" dirty="0"/>
          </a:p>
        </p:txBody>
      </p:sp>
      <p:sp>
        <p:nvSpPr>
          <p:cNvPr id="3" name="2 İçerik Yer Tutucusu"/>
          <p:cNvSpPr>
            <a:spLocks noGrp="1"/>
          </p:cNvSpPr>
          <p:nvPr>
            <p:ph idx="1"/>
          </p:nvPr>
        </p:nvSpPr>
        <p:spPr/>
        <p:txBody>
          <a:bodyPr/>
          <a:lstStyle/>
          <a:p>
            <a:r>
              <a:rPr lang="tr-TR" dirty="0" smtClean="0"/>
              <a:t>Kişinin, uyarılara gerek kalmadan ne yapmasını ve nasıl yapması gerektiğini bilmesidir. Bu, bazı kuralları bilmekle ve kendine hakim olmakla mümkündür.</a:t>
            </a:r>
          </a:p>
          <a:p>
            <a:r>
              <a:rPr lang="tr-TR" dirty="0" smtClean="0"/>
              <a:t>Bir davranışı yapmadan veya bir sözü söylemeden evvel düşünmek gerekir. Eğer faydası olacaksa, başkasına zarar vermeyecekse davranmak ve söylemek gerek!</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lstStyle/>
          <a:p>
            <a:endParaRPr lang="tr-TR" dirty="0"/>
          </a:p>
        </p:txBody>
      </p:sp>
      <p:sp>
        <p:nvSpPr>
          <p:cNvPr id="3" name="2 İçerik Yer Tutucusu"/>
          <p:cNvSpPr>
            <a:spLocks noGrp="1"/>
          </p:cNvSpPr>
          <p:nvPr>
            <p:ph idx="1"/>
          </p:nvPr>
        </p:nvSpPr>
        <p:spPr>
          <a:xfrm>
            <a:off x="457200" y="1268760"/>
            <a:ext cx="8229600" cy="4857403"/>
          </a:xfrm>
        </p:spPr>
        <p:txBody>
          <a:bodyPr/>
          <a:lstStyle/>
          <a:p>
            <a:r>
              <a:rPr lang="tr-TR" b="1" dirty="0" smtClean="0"/>
              <a:t>“Kuşlar gibi uçmayı, balıklar gibi yüzmeyi öğrendik; ancak bu arada daha önemli bir şeyi unuttuk: İNSAN GİBİ YAŞAYABİLMEYİ!”</a:t>
            </a:r>
          </a:p>
          <a:p>
            <a:pPr>
              <a:buNone/>
            </a:pPr>
            <a:r>
              <a:rPr lang="tr-TR" b="1" dirty="0" smtClean="0"/>
              <a:t>                    (Martin </a:t>
            </a:r>
            <a:r>
              <a:rPr lang="tr-TR" b="1" dirty="0" err="1" smtClean="0"/>
              <a:t>Luther</a:t>
            </a:r>
            <a:r>
              <a:rPr lang="tr-TR" b="1" dirty="0" smtClean="0"/>
              <a:t> KİNG)</a:t>
            </a:r>
          </a:p>
          <a:p>
            <a:pPr>
              <a:buNone/>
            </a:pPr>
            <a:endParaRPr lang="tr-TR" b="1" dirty="0" smtClean="0"/>
          </a:p>
          <a:p>
            <a:pPr>
              <a:buNone/>
            </a:pPr>
            <a:r>
              <a:rPr lang="tr-TR" b="1" dirty="0" smtClean="0"/>
              <a:t>    İNSANCA YAŞAYABİLMEK İÇİN DEĞERLERİ           	ÖĞRENMEK VE YAŞAMAK GEREKİR.</a:t>
            </a:r>
            <a:endParaRPr lang="tr-TR"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ÖZDENETİM SAHİBİ OLANLAR</a:t>
            </a:r>
            <a:endParaRPr lang="tr-TR" sz="3600" b="1" dirty="0"/>
          </a:p>
        </p:txBody>
      </p:sp>
      <p:sp>
        <p:nvSpPr>
          <p:cNvPr id="3" name="2 İçerik Yer Tutucusu"/>
          <p:cNvSpPr>
            <a:spLocks noGrp="1"/>
          </p:cNvSpPr>
          <p:nvPr>
            <p:ph idx="1"/>
          </p:nvPr>
        </p:nvSpPr>
        <p:spPr/>
        <p:txBody>
          <a:bodyPr/>
          <a:lstStyle/>
          <a:p>
            <a:r>
              <a:rPr lang="tr-TR" dirty="0" smtClean="0"/>
              <a:t>Daha başarılıdır, </a:t>
            </a:r>
          </a:p>
          <a:p>
            <a:r>
              <a:rPr lang="tr-TR" dirty="0" smtClean="0"/>
              <a:t>Daha çok sevilir ve sayılırlar,</a:t>
            </a:r>
          </a:p>
          <a:p>
            <a:r>
              <a:rPr lang="tr-TR" dirty="0" smtClean="0"/>
              <a:t> Örnek gösterilirler, </a:t>
            </a:r>
          </a:p>
          <a:p>
            <a:r>
              <a:rPr lang="tr-TR" dirty="0" smtClean="0"/>
              <a:t>Daha mutludurlar.</a:t>
            </a:r>
          </a:p>
          <a:p>
            <a:endParaRPr lang="tr-TR" dirty="0" smtClean="0"/>
          </a:p>
          <a:p>
            <a:pPr algn="ctr">
              <a:buNone/>
            </a:pPr>
            <a:r>
              <a:rPr lang="tr-TR" b="1" dirty="0" smtClean="0"/>
              <a:t>KENDİMİZİ KONTROL EDEBİLMELİYİZ!</a:t>
            </a:r>
            <a:endParaRPr lang="tr-TR"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normAutofit/>
          </a:bodyPr>
          <a:lstStyle/>
          <a:p>
            <a:r>
              <a:rPr lang="tr-TR" sz="3600" b="1" dirty="0" smtClean="0"/>
              <a:t>ÖZDENETİM HİKAYESİ</a:t>
            </a:r>
            <a:endParaRPr lang="tr-TR" sz="3600" b="1" dirty="0"/>
          </a:p>
        </p:txBody>
      </p:sp>
      <p:sp>
        <p:nvSpPr>
          <p:cNvPr id="3" name="2 İçerik Yer Tutucusu"/>
          <p:cNvSpPr>
            <a:spLocks noGrp="1"/>
          </p:cNvSpPr>
          <p:nvPr>
            <p:ph idx="1"/>
          </p:nvPr>
        </p:nvSpPr>
        <p:spPr>
          <a:xfrm>
            <a:off x="457200" y="1124744"/>
            <a:ext cx="8229600" cy="5112568"/>
          </a:xfrm>
        </p:spPr>
        <p:txBody>
          <a:bodyPr>
            <a:normAutofit fontScale="70000" lnSpcReduction="20000"/>
          </a:bodyPr>
          <a:lstStyle/>
          <a:p>
            <a:r>
              <a:rPr lang="tr-TR" b="1" i="1" dirty="0" smtClean="0"/>
              <a:t>SÖNDÜRÜLEN KANDİL</a:t>
            </a:r>
            <a:endParaRPr lang="tr-TR" dirty="0" smtClean="0"/>
          </a:p>
          <a:p>
            <a:pPr>
              <a:buNone/>
            </a:pPr>
            <a:endParaRPr lang="tr-TR" dirty="0" smtClean="0"/>
          </a:p>
          <a:p>
            <a:pPr>
              <a:buNone/>
            </a:pPr>
            <a:r>
              <a:rPr lang="tr-TR" i="1" dirty="0" smtClean="0"/>
              <a:t>  	Devlet başkanı, ikinci halife Hz. Ömer, bir gece vakti, makamında çalışırken dostlarından biri, onu ziyarete gelmişti… Halife Ömer, arkadaşına, işlerini bitirene kadar beklemesini söyledi. Birtakım evraklarla uğraşıyordu. Az sonra kalktı ve kenarda duran kandili yaktı; diğerini söndürdü. Arkadaşı şaşırmıştı. “Kandil zaten yanıyordu. Yanmakta olan bir kandili söndürüp, diğerini niye yaktın?” dedi.</a:t>
            </a:r>
            <a:endParaRPr lang="tr-TR" dirty="0" smtClean="0"/>
          </a:p>
          <a:p>
            <a:pPr>
              <a:buNone/>
            </a:pPr>
            <a:r>
              <a:rPr lang="tr-TR" i="1" dirty="0" smtClean="0"/>
              <a:t>	Hz. Ömer’in cevabı ibretlikti: “Söndürdüğüm şu kandil, devlete aittir; devlet parası ile alınmıştır. Devlet işlerini görürken onu kullanırım. Şimdi yaktığım kandil ise kendi paramla aldığım kandil. Sen, şu an devlet işi için değil benimle özel görüşme için buradasın. Ben bu iş için devletin parasıyla aldığım kandili yakmaya utanırım. Buna hakkımız yok!” demiş.</a:t>
            </a:r>
            <a:endParaRPr lang="tr-TR" dirty="0" smtClean="0"/>
          </a:p>
          <a:p>
            <a:pPr>
              <a:buNone/>
            </a:pPr>
            <a:r>
              <a:rPr lang="tr-TR" i="1" dirty="0" smtClean="0"/>
              <a:t>	Arkadaşı, Hz. Ömer’in hak ve adalet anlayışına, bir kez daha hayran kalmıştı.</a:t>
            </a:r>
            <a:endParaRPr lang="tr-TR" dirty="0" smtClean="0"/>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23528" y="1600200"/>
            <a:ext cx="8363272" cy="4525963"/>
          </a:xfrm>
        </p:spPr>
        <p:txBody>
          <a:bodyPr/>
          <a:lstStyle/>
          <a:p>
            <a:r>
              <a:rPr lang="tr-TR" b="1" dirty="0" smtClean="0"/>
              <a:t>Yunus Emre</a:t>
            </a:r>
            <a:r>
              <a:rPr lang="tr-TR" dirty="0" smtClean="0"/>
              <a:t>,</a:t>
            </a:r>
          </a:p>
          <a:p>
            <a:pPr>
              <a:buNone/>
            </a:pPr>
            <a:r>
              <a:rPr lang="tr-TR" b="1" dirty="0" smtClean="0"/>
              <a:t>“İyiliğe iyilik, her kişinin karı,</a:t>
            </a:r>
          </a:p>
          <a:p>
            <a:pPr>
              <a:buNone/>
            </a:pPr>
            <a:r>
              <a:rPr lang="tr-TR" b="1" dirty="0" smtClean="0"/>
              <a:t>Kötülüğe iyilik, er kişinin karı,</a:t>
            </a:r>
          </a:p>
          <a:p>
            <a:pPr>
              <a:buNone/>
            </a:pPr>
            <a:r>
              <a:rPr lang="tr-TR" b="1" dirty="0" smtClean="0"/>
              <a:t>İyiliğe kötülük, şer kişinin karı!” </a:t>
            </a:r>
            <a:r>
              <a:rPr lang="tr-TR" dirty="0" smtClean="0"/>
              <a:t>demiş; haklı! </a:t>
            </a:r>
          </a:p>
          <a:p>
            <a:pPr>
              <a:buNone/>
            </a:pPr>
            <a:endParaRPr lang="tr-TR" dirty="0" smtClean="0"/>
          </a:p>
          <a:p>
            <a:pPr>
              <a:buNone/>
            </a:pPr>
            <a:r>
              <a:rPr lang="tr-TR" dirty="0" smtClean="0"/>
              <a:t>İyiliğe, herkes iyilikle karşılık verir; önemli olan kötülüğe iyilikle karşılık vermektir; bunu yapabilen kişi, erdemli, iyi kişidir.</a:t>
            </a:r>
          </a:p>
          <a:p>
            <a:endParaRPr lang="tr-TR" dirty="0"/>
          </a:p>
        </p:txBody>
      </p:sp>
      <p:pic>
        <p:nvPicPr>
          <p:cNvPr id="21506" name="Picture 2" descr="http://www.yunusemrestd.com/resimler/resim_20110818230538.jpg"/>
          <p:cNvPicPr>
            <a:picLocks noChangeAspect="1" noChangeArrowheads="1"/>
          </p:cNvPicPr>
          <p:nvPr/>
        </p:nvPicPr>
        <p:blipFill>
          <a:blip r:embed="rId2" cstate="print"/>
          <a:srcRect/>
          <a:stretch>
            <a:fillRect/>
          </a:stretch>
        </p:blipFill>
        <p:spPr bwMode="auto">
          <a:xfrm>
            <a:off x="5508104" y="332656"/>
            <a:ext cx="3168352" cy="302433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Autofit/>
          </a:bodyPr>
          <a:lstStyle/>
          <a:p>
            <a:r>
              <a:rPr lang="tr-TR" sz="2800" b="1" dirty="0" smtClean="0"/>
              <a:t>ÖZDENETİM HİKAYESİ… </a:t>
            </a:r>
            <a:br>
              <a:rPr lang="tr-TR" sz="2800" b="1" dirty="0" smtClean="0"/>
            </a:br>
            <a:r>
              <a:rPr lang="tr-TR" sz="2800" b="1" dirty="0" smtClean="0"/>
              <a:t>NASIL KONUŞULACAĞINI BİLMEK</a:t>
            </a:r>
            <a:endParaRPr lang="tr-TR" sz="2800" b="1" dirty="0"/>
          </a:p>
        </p:txBody>
      </p:sp>
      <p:sp>
        <p:nvSpPr>
          <p:cNvPr id="3" name="2 İçerik Yer Tutucusu"/>
          <p:cNvSpPr>
            <a:spLocks noGrp="1"/>
          </p:cNvSpPr>
          <p:nvPr>
            <p:ph idx="1"/>
          </p:nvPr>
        </p:nvSpPr>
        <p:spPr>
          <a:xfrm>
            <a:off x="457200" y="1340768"/>
            <a:ext cx="8229600" cy="5112568"/>
          </a:xfrm>
        </p:spPr>
        <p:txBody>
          <a:bodyPr>
            <a:normAutofit fontScale="62500" lnSpcReduction="20000"/>
          </a:bodyPr>
          <a:lstStyle/>
          <a:p>
            <a:r>
              <a:rPr lang="tr-TR" b="1" i="1" dirty="0" smtClean="0"/>
              <a:t>DÜNYANIN EN TATLI VE EN ACI ŞEYİ DİL’DİR!</a:t>
            </a:r>
            <a:endParaRPr lang="tr-TR" dirty="0" smtClean="0"/>
          </a:p>
          <a:p>
            <a:pPr>
              <a:buNone/>
            </a:pPr>
            <a:endParaRPr lang="tr-TR" dirty="0" smtClean="0"/>
          </a:p>
          <a:p>
            <a:pPr>
              <a:buNone/>
            </a:pPr>
            <a:r>
              <a:rPr lang="tr-TR" i="1" dirty="0" smtClean="0"/>
              <a:t>	İhtiyar bir bilge, öğrencilerini denemek için onlara şöyle bir soru sordu:</a:t>
            </a:r>
            <a:endParaRPr lang="tr-TR" dirty="0" smtClean="0"/>
          </a:p>
          <a:p>
            <a:pPr>
              <a:buNone/>
            </a:pPr>
            <a:r>
              <a:rPr lang="tr-TR" i="1" dirty="0" smtClean="0"/>
              <a:t>	-Evlatlarım, dünyanın en tatlı ve en acı şeyi nedir, söyler misiniz bana?</a:t>
            </a:r>
            <a:endParaRPr lang="tr-TR" dirty="0" smtClean="0"/>
          </a:p>
          <a:p>
            <a:pPr>
              <a:buNone/>
            </a:pPr>
            <a:r>
              <a:rPr lang="tr-TR" i="1" dirty="0" smtClean="0"/>
              <a:t>	Öğrenciler, bir süreliğine sessizce düşündüler; sonra içlerinden biri:</a:t>
            </a:r>
            <a:endParaRPr lang="tr-TR" dirty="0" smtClean="0"/>
          </a:p>
          <a:p>
            <a:pPr>
              <a:buNone/>
            </a:pPr>
            <a:r>
              <a:rPr lang="tr-TR" i="1" dirty="0" smtClean="0"/>
              <a:t>	-Dildir efendim! dedi.</a:t>
            </a:r>
            <a:endParaRPr lang="tr-TR" dirty="0" smtClean="0"/>
          </a:p>
          <a:p>
            <a:pPr>
              <a:buNone/>
            </a:pPr>
            <a:r>
              <a:rPr lang="tr-TR" i="1" dirty="0" smtClean="0"/>
              <a:t>	İhtiyar bilge sordu:</a:t>
            </a:r>
            <a:endParaRPr lang="tr-TR" dirty="0" smtClean="0"/>
          </a:p>
          <a:p>
            <a:pPr>
              <a:buNone/>
            </a:pPr>
            <a:r>
              <a:rPr lang="tr-TR" i="1" dirty="0" smtClean="0"/>
              <a:t>	-Neden evladım? Dil nasıl olur da hem acı hem tatlı olur?..</a:t>
            </a:r>
            <a:endParaRPr lang="tr-TR" dirty="0" smtClean="0"/>
          </a:p>
          <a:p>
            <a:pPr>
              <a:buNone/>
            </a:pPr>
            <a:r>
              <a:rPr lang="tr-TR" i="1" dirty="0" smtClean="0"/>
              <a:t>	Genç, cevap verdi:</a:t>
            </a:r>
            <a:endParaRPr lang="tr-TR" dirty="0" smtClean="0"/>
          </a:p>
          <a:p>
            <a:pPr>
              <a:buNone/>
            </a:pPr>
            <a:r>
              <a:rPr lang="tr-TR" i="1" dirty="0" smtClean="0"/>
              <a:t>	-Efendim! Dünyanın en lezzetli şeyi dildir; çünkü dil, hakikati, gerçekleri, iyilikleri anlatır, insanlara moral ve cesaret verir; hele hele dili, üslubuyla kullanabilirsek tatlı dil yılanı bile deliğinden çıkarır. Dünyanın en kötü şeyi de dildir. Söylediği yalanlarla kalpleri yaralar, gönülleri yıkar, insanları saptırır, toplumları felakete sürükler. Bıçak yarası kapanır, unutulur; ama dil yarası unutulmaz!</a:t>
            </a:r>
            <a:endParaRPr lang="tr-TR" dirty="0" smtClean="0"/>
          </a:p>
          <a:p>
            <a:pPr>
              <a:buNone/>
            </a:pPr>
            <a:r>
              <a:rPr lang="tr-TR" i="1" dirty="0" smtClean="0"/>
              <a:t>	İhtiyar bilge, cevabı beğenmişti.</a:t>
            </a:r>
            <a:endParaRPr lang="tr-TR" dirty="0" smtClean="0"/>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22114"/>
          </a:xfrm>
        </p:spPr>
        <p:txBody>
          <a:bodyPr>
            <a:normAutofit/>
          </a:bodyPr>
          <a:lstStyle/>
          <a:p>
            <a:r>
              <a:rPr lang="tr-TR" sz="3600" b="1" dirty="0" smtClean="0"/>
              <a:t>ÖZDENETİM</a:t>
            </a:r>
            <a:endParaRPr lang="tr-TR" sz="3600" b="1" dirty="0"/>
          </a:p>
        </p:txBody>
      </p:sp>
      <p:sp>
        <p:nvSpPr>
          <p:cNvPr id="3" name="2 İçerik Yer Tutucusu"/>
          <p:cNvSpPr>
            <a:spLocks noGrp="1"/>
          </p:cNvSpPr>
          <p:nvPr>
            <p:ph idx="1"/>
          </p:nvPr>
        </p:nvSpPr>
        <p:spPr>
          <a:xfrm>
            <a:off x="457200" y="1600200"/>
            <a:ext cx="8229600" cy="4781128"/>
          </a:xfrm>
        </p:spPr>
        <p:txBody>
          <a:bodyPr/>
          <a:lstStyle/>
          <a:p>
            <a:pPr algn="ctr">
              <a:buNone/>
            </a:pPr>
            <a:endParaRPr lang="tr-TR" b="1" dirty="0" smtClean="0"/>
          </a:p>
          <a:p>
            <a:pPr algn="ctr">
              <a:buNone/>
            </a:pPr>
            <a:endParaRPr lang="tr-TR" b="1" dirty="0" smtClean="0"/>
          </a:p>
          <a:p>
            <a:pPr algn="ctr">
              <a:buNone/>
            </a:pPr>
            <a:endParaRPr lang="tr-TR" b="1" dirty="0" smtClean="0"/>
          </a:p>
          <a:p>
            <a:pPr algn="ctr">
              <a:buNone/>
            </a:pPr>
            <a:endParaRPr lang="tr-TR" b="1" dirty="0" smtClean="0"/>
          </a:p>
          <a:p>
            <a:pPr algn="ctr">
              <a:buNone/>
            </a:pPr>
            <a:r>
              <a:rPr lang="tr-TR" b="1" dirty="0" smtClean="0"/>
              <a:t>AHİ EVRAN’IN BUYURDUĞU GİBİ;</a:t>
            </a:r>
          </a:p>
          <a:p>
            <a:pPr algn="ctr">
              <a:buNone/>
            </a:pPr>
            <a:endParaRPr lang="tr-TR" sz="2000" b="1" dirty="0" smtClean="0"/>
          </a:p>
          <a:p>
            <a:pPr algn="ctr">
              <a:buNone/>
            </a:pPr>
            <a:r>
              <a:rPr lang="tr-TR" b="1" dirty="0" smtClean="0"/>
              <a:t>“ELİNE, DİLİNE, BELİNE SAHİP OLMAK”TIR.</a:t>
            </a:r>
          </a:p>
          <a:p>
            <a:pPr algn="ctr">
              <a:buNone/>
            </a:pPr>
            <a:endParaRPr lang="tr-TR" b="1" dirty="0"/>
          </a:p>
        </p:txBody>
      </p:sp>
      <p:pic>
        <p:nvPicPr>
          <p:cNvPr id="1026" name="Picture 2" descr="http://www.biyografi.net/images/kisi/1981.jpg"/>
          <p:cNvPicPr>
            <a:picLocks noChangeAspect="1" noChangeArrowheads="1"/>
          </p:cNvPicPr>
          <p:nvPr/>
        </p:nvPicPr>
        <p:blipFill>
          <a:blip r:embed="rId2" cstate="print"/>
          <a:srcRect/>
          <a:stretch>
            <a:fillRect/>
          </a:stretch>
        </p:blipFill>
        <p:spPr bwMode="auto">
          <a:xfrm>
            <a:off x="3203848" y="1412776"/>
            <a:ext cx="2664296" cy="216024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SAYGI…</a:t>
            </a:r>
            <a:endParaRPr lang="tr-TR" sz="3600" b="1" dirty="0"/>
          </a:p>
        </p:txBody>
      </p:sp>
      <p:sp>
        <p:nvSpPr>
          <p:cNvPr id="3" name="2 İçerik Yer Tutucusu"/>
          <p:cNvSpPr>
            <a:spLocks noGrp="1"/>
          </p:cNvSpPr>
          <p:nvPr>
            <p:ph idx="1"/>
          </p:nvPr>
        </p:nvSpPr>
        <p:spPr/>
        <p:txBody>
          <a:bodyPr>
            <a:normAutofit lnSpcReduction="10000"/>
          </a:bodyPr>
          <a:lstStyle/>
          <a:p>
            <a:r>
              <a:rPr lang="tr-TR" b="1" i="1" dirty="0" smtClean="0"/>
              <a:t>Saygı,</a:t>
            </a:r>
            <a:r>
              <a:rPr lang="tr-TR" dirty="0" smtClean="0"/>
              <a:t> başkalarını rahatsız etmemek; başkalarına karşı, dikkatli özenli ve ölçülü davranmaktır. </a:t>
            </a:r>
          </a:p>
          <a:p>
            <a:r>
              <a:rPr lang="tr-TR" b="1" i="1" dirty="0" smtClean="0"/>
              <a:t>Saygı görmek için saygı göstermek gerekir; saygılı olmayana, saygı duyulmaz!</a:t>
            </a:r>
            <a:r>
              <a:rPr lang="tr-TR" dirty="0" smtClean="0"/>
              <a:t> Size saygı gösterilmesini istiyorsanız; saygılı olmanız gerekir. </a:t>
            </a:r>
          </a:p>
          <a:p>
            <a:r>
              <a:rPr lang="tr-TR" dirty="0" smtClean="0"/>
              <a:t>Kültürümüzde küçükler sevgiye, büyükler saygıya layık görülmüştür. </a:t>
            </a:r>
          </a:p>
          <a:p>
            <a:endParaRPr lang="tr-TR" dirty="0" smtClean="0"/>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b="1" i="1" dirty="0" smtClean="0"/>
              <a:t>Saygı, medeni insanların en önemli özelliğidir.</a:t>
            </a:r>
          </a:p>
          <a:p>
            <a:r>
              <a:rPr lang="tr-TR" dirty="0" smtClean="0"/>
              <a:t> Başkalarını aldatmak, saygısızlıktır; </a:t>
            </a:r>
          </a:p>
          <a:p>
            <a:r>
              <a:rPr lang="tr-TR" dirty="0" smtClean="0"/>
              <a:t>Verilmiş sözü tutmamak, saygısızlıktır; </a:t>
            </a:r>
          </a:p>
          <a:p>
            <a:r>
              <a:rPr lang="tr-TR" dirty="0" smtClean="0"/>
              <a:t>Doğayı kirletmek, saygısızlıktır… </a:t>
            </a:r>
          </a:p>
          <a:p>
            <a:pPr>
              <a:buNone/>
            </a:pPr>
            <a:endParaRPr lang="tr-TR" dirty="0" smtClean="0"/>
          </a:p>
          <a:p>
            <a:r>
              <a:rPr lang="tr-TR" dirty="0" smtClean="0"/>
              <a:t>Demokrasinin temelinde, saygı vardır; fikirlere, inançlara… saygı!</a:t>
            </a:r>
          </a:p>
          <a:p>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a:buNone/>
            </a:pPr>
            <a:endParaRPr lang="tr-TR" dirty="0" smtClean="0"/>
          </a:p>
          <a:p>
            <a:pPr>
              <a:buNone/>
            </a:pPr>
            <a:endParaRPr lang="tr-TR" dirty="0" smtClean="0"/>
          </a:p>
          <a:p>
            <a:pPr>
              <a:buNone/>
            </a:pPr>
            <a:endParaRPr lang="tr-TR" dirty="0" smtClean="0"/>
          </a:p>
          <a:p>
            <a:pPr algn="ctr">
              <a:buNone/>
            </a:pPr>
            <a:endParaRPr lang="tr-TR" sz="1800" dirty="0" smtClean="0"/>
          </a:p>
          <a:p>
            <a:pPr algn="ctr">
              <a:buNone/>
            </a:pPr>
            <a:r>
              <a:rPr lang="tr-TR" b="1" dirty="0" smtClean="0"/>
              <a:t>HACI BEKTAŞ VELİ:</a:t>
            </a:r>
          </a:p>
          <a:p>
            <a:pPr algn="ctr">
              <a:buNone/>
            </a:pPr>
            <a:endParaRPr lang="tr-TR" sz="1800" b="1" dirty="0" smtClean="0"/>
          </a:p>
          <a:p>
            <a:pPr algn="ctr">
              <a:buNone/>
            </a:pPr>
            <a:r>
              <a:rPr lang="tr-TR" b="1" dirty="0" smtClean="0"/>
              <a:t>“İNCİNSEN DE, İNCİTME!” </a:t>
            </a:r>
          </a:p>
          <a:p>
            <a:pPr algn="ctr">
              <a:buNone/>
            </a:pPr>
            <a:endParaRPr lang="tr-TR" b="1" dirty="0" smtClean="0"/>
          </a:p>
          <a:p>
            <a:pPr algn="ctr">
              <a:buNone/>
            </a:pPr>
            <a:r>
              <a:rPr lang="tr-TR" b="1" dirty="0" smtClean="0"/>
              <a:t>DEMİŞ… SAYGI, İŞTE BUDUR!</a:t>
            </a:r>
            <a:endParaRPr lang="tr-TR" b="1" dirty="0"/>
          </a:p>
        </p:txBody>
      </p:sp>
      <p:pic>
        <p:nvPicPr>
          <p:cNvPr id="3074" name="Picture 2" descr="http://bilgibirikimi.net/wp-content/uploads/2011/06/Hac%C4%B1-Bekta%C5%9F-Veli.jpg"/>
          <p:cNvPicPr>
            <a:picLocks noChangeAspect="1" noChangeArrowheads="1"/>
          </p:cNvPicPr>
          <p:nvPr/>
        </p:nvPicPr>
        <p:blipFill>
          <a:blip r:embed="rId2" cstate="print"/>
          <a:srcRect/>
          <a:stretch>
            <a:fillRect/>
          </a:stretch>
        </p:blipFill>
        <p:spPr bwMode="auto">
          <a:xfrm>
            <a:off x="3131840" y="260648"/>
            <a:ext cx="2664296" cy="3168352"/>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94122"/>
          </a:xfrm>
        </p:spPr>
        <p:txBody>
          <a:bodyPr>
            <a:normAutofit/>
          </a:bodyPr>
          <a:lstStyle/>
          <a:p>
            <a:r>
              <a:rPr lang="tr-TR" sz="3600" b="1" dirty="0" smtClean="0"/>
              <a:t>KÜLTÜRÜMÜZDE İNSANIN DEĞERİ</a:t>
            </a:r>
            <a:endParaRPr lang="tr-TR" sz="3600" b="1" dirty="0"/>
          </a:p>
        </p:txBody>
      </p:sp>
      <p:sp>
        <p:nvSpPr>
          <p:cNvPr id="3" name="2 İçerik Yer Tutucusu"/>
          <p:cNvSpPr>
            <a:spLocks noGrp="1"/>
          </p:cNvSpPr>
          <p:nvPr>
            <p:ph idx="1"/>
          </p:nvPr>
        </p:nvSpPr>
        <p:spPr>
          <a:xfrm>
            <a:off x="457200" y="1412776"/>
            <a:ext cx="8229600" cy="5112568"/>
          </a:xfrm>
        </p:spPr>
        <p:txBody>
          <a:bodyPr>
            <a:normAutofit fontScale="77500" lnSpcReduction="20000"/>
          </a:bodyPr>
          <a:lstStyle/>
          <a:p>
            <a:r>
              <a:rPr lang="tr-TR" dirty="0" smtClean="0"/>
              <a:t>Kültürümüz insana değer veren, saygı duyan bir kültürdür. Kültürümüze göre insan, eşref-i mahlukattır; yani yaratılmışlar içinde en şerefli, en değerli varlıktır. Allah, insanı özel yaratmış; insana, kendinde bulunan bazı özellikleri vermiştir; akıl, irade, hürriyet, konuşabilme… gibi! İnsan, bu bakımdan, Allah’a en yakın varlıktır. Allah, insanı muhatap almış; ona din göndermiş ve onu sorumlu tutmuştur; kainatı ve içindekileri insan için, insana hizmet için yaratmıştır. Bu sebeple insan, değerlidir. </a:t>
            </a:r>
            <a:r>
              <a:rPr lang="tr-TR" b="1" i="1" dirty="0" smtClean="0"/>
              <a:t>İnsanı kırmak, Kabe’yi kırmak gibidir. İnsana hizmet etmek, ikramda bulunmak, güler yüz göstermek, sevaptır; sadakadır; ibadettir… Saygı, sevgi ve hoşgörü dolu bir dünya, cennete benzemez mi?</a:t>
            </a:r>
          </a:p>
          <a:p>
            <a:r>
              <a:rPr lang="tr-TR" b="1" i="1" dirty="0" smtClean="0"/>
              <a:t>Bir </a:t>
            </a:r>
            <a:r>
              <a:rPr lang="tr-TR" b="1" i="1" dirty="0" err="1" smtClean="0"/>
              <a:t>Müslümanın</a:t>
            </a:r>
            <a:r>
              <a:rPr lang="tr-TR" b="1" i="1" dirty="0" smtClean="0"/>
              <a:t> davranışlarını belirleyen temel ilke: ALLAH </a:t>
            </a:r>
            <a:r>
              <a:rPr lang="tr-TR" b="1" i="1" dirty="0" err="1" smtClean="0"/>
              <a:t>rızası’dır</a:t>
            </a:r>
            <a:r>
              <a:rPr lang="tr-TR" b="1" i="1" dirty="0" smtClean="0"/>
              <a:t>; ALLAH rızası olmalıdır.</a:t>
            </a:r>
            <a:endParaRPr lang="tr-TR" dirty="0" smtClean="0"/>
          </a:p>
          <a:p>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6050"/>
          </a:xfrm>
        </p:spPr>
        <p:txBody>
          <a:bodyPr>
            <a:normAutofit fontScale="90000"/>
          </a:bodyPr>
          <a:lstStyle/>
          <a:p>
            <a:endParaRPr lang="tr-TR" dirty="0"/>
          </a:p>
        </p:txBody>
      </p:sp>
      <p:sp>
        <p:nvSpPr>
          <p:cNvPr id="3" name="2 İçerik Yer Tutucusu"/>
          <p:cNvSpPr>
            <a:spLocks noGrp="1"/>
          </p:cNvSpPr>
          <p:nvPr>
            <p:ph idx="1"/>
          </p:nvPr>
        </p:nvSpPr>
        <p:spPr>
          <a:xfrm>
            <a:off x="457200" y="836712"/>
            <a:ext cx="8229600" cy="5289451"/>
          </a:xfrm>
        </p:spPr>
        <p:txBody>
          <a:bodyPr>
            <a:normAutofit fontScale="62500" lnSpcReduction="20000"/>
          </a:bodyPr>
          <a:lstStyle/>
          <a:p>
            <a:pPr lvl="0"/>
            <a:r>
              <a:rPr lang="tr-TR" b="1" i="1" dirty="0" smtClean="0"/>
              <a:t>Anne Babaya Saygı ve Sevgi:</a:t>
            </a:r>
          </a:p>
          <a:p>
            <a:pPr lvl="0">
              <a:buNone/>
            </a:pPr>
            <a:endParaRPr lang="tr-TR" dirty="0" smtClean="0"/>
          </a:p>
          <a:p>
            <a:r>
              <a:rPr lang="tr-TR" b="1" i="1" dirty="0" smtClean="0"/>
              <a:t>	Kişi, önce, anne ve babasını sevmeli, onlara saygı göstermelidir; çünkü onlar aracılığıyla dünyaya gelmiştir; varoluş sebebimiz, anne ve babamızdır.</a:t>
            </a:r>
            <a:r>
              <a:rPr lang="tr-TR" dirty="0" smtClean="0"/>
              <a:t> Bebeklikten çocukluğa, gençliğe ve yetişkinliğe kadar yetişmemiz süresince bize sabreden, besleyen, eğiten ve yetiştiren… anne ve babamızdır. </a:t>
            </a:r>
            <a:r>
              <a:rPr lang="tr-TR" b="1" i="1" dirty="0" smtClean="0"/>
              <a:t>Anne ve babanın, üzerimizde büyük hakları, büyük emekleri vardır.</a:t>
            </a:r>
            <a:r>
              <a:rPr lang="tr-TR" dirty="0" smtClean="0"/>
              <a:t> Hani derler ya, “yemedik yedirdik, giymedik giydirdik”,  gerçekten de öyledir; ne yazık ki pek çok kişi, evlenip çocuk sahibi olduğunda bunu fark eder…  Hastalandığımızda, sabahlara kadar başımızda bekleyen, başımıza kötü bir şey gelmesin diye üzerimize titreyen, dualar eden anne ve babamızdır. Onları kırmamak, üzmemek; yaşlandıklarında, ihtiyaçlarını karşılamak ve onlara yardımcı olmak gerekir. İhtiyarlar için en iyi huzur evi, çocuklarının evidir. </a:t>
            </a:r>
          </a:p>
          <a:p>
            <a:r>
              <a:rPr lang="tr-TR" dirty="0" smtClean="0"/>
              <a:t>Gün gelecek, sizler de anne, baba olacaksınız; sizler, anne ve babalarınıza nasıl davranırsanız çocuklarınız da sizlere o şekilde davranır... Çocuklarınızın size, saygısız, kaba ve mesafeli davranmasını ister misiniz?... </a:t>
            </a:r>
          </a:p>
          <a:p>
            <a:r>
              <a:rPr lang="tr-TR" dirty="0" smtClean="0"/>
              <a:t>Kültürümüzde, anne babaya saygının bir ifadesi olarak, işlerinde kendilerine yardımcı olunur, onların yanında kötü ve küfürlü konuşulmaz, yüksek sesle konuşulmaz, ayak uzatılmaz… </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Autofit/>
          </a:bodyPr>
          <a:lstStyle/>
          <a:p>
            <a:r>
              <a:rPr lang="tr-TR" sz="3600" b="1" dirty="0" smtClean="0"/>
              <a:t>DEĞER NEDİR?</a:t>
            </a:r>
            <a:endParaRPr lang="tr-TR" sz="3600" b="1" dirty="0"/>
          </a:p>
        </p:txBody>
      </p:sp>
      <p:sp>
        <p:nvSpPr>
          <p:cNvPr id="3" name="2 İçerik Yer Tutucusu"/>
          <p:cNvSpPr>
            <a:spLocks noGrp="1"/>
          </p:cNvSpPr>
          <p:nvPr>
            <p:ph idx="1"/>
          </p:nvPr>
        </p:nvSpPr>
        <p:spPr>
          <a:xfrm>
            <a:off x="457200" y="1124744"/>
            <a:ext cx="8229600" cy="5001419"/>
          </a:xfrm>
        </p:spPr>
        <p:txBody>
          <a:bodyPr>
            <a:normAutofit fontScale="92500" lnSpcReduction="20000"/>
          </a:bodyPr>
          <a:lstStyle/>
          <a:p>
            <a:r>
              <a:rPr lang="tr-TR" dirty="0" smtClean="0"/>
              <a:t>Değerin sözlük karşılığı, “kıymet, önem”dir. Toplumun geneli tarafından kabul gören, iyi – kötü, doğru – yanlış gibi duygu, düşünce ve yargılara, </a:t>
            </a:r>
            <a:r>
              <a:rPr lang="tr-TR" b="1" dirty="0" smtClean="0"/>
              <a:t>değer</a:t>
            </a:r>
            <a:r>
              <a:rPr lang="tr-TR" dirty="0" smtClean="0"/>
              <a:t> denir. </a:t>
            </a:r>
          </a:p>
          <a:p>
            <a:r>
              <a:rPr lang="tr-TR" b="1" dirty="0" smtClean="0"/>
              <a:t>Değer</a:t>
            </a:r>
            <a:r>
              <a:rPr lang="tr-TR" dirty="0" smtClean="0"/>
              <a:t>, bireylerin olumlu tepkiler verdikleri, onayladıkları düşünceler, kurallar, uygulamalar ve maddi nesnelerdir. </a:t>
            </a:r>
          </a:p>
          <a:p>
            <a:r>
              <a:rPr lang="tr-TR" dirty="0" smtClean="0"/>
              <a:t>Değerler neyin iyi ve istenen, neyin kötü ve istenmeyen olduğunu gösteren ölçütlerdir; doğru ve yanlışı ayırmamıza yardımcı olur; davranışlarımıza yön verir. </a:t>
            </a:r>
          </a:p>
          <a:p>
            <a:r>
              <a:rPr lang="tr-TR" dirty="0" smtClean="0"/>
              <a:t>Değerler,  kültürü oluşturan </a:t>
            </a:r>
            <a:r>
              <a:rPr lang="tr-TR" dirty="0" err="1" smtClean="0"/>
              <a:t>ögelerden</a:t>
            </a:r>
            <a:r>
              <a:rPr lang="tr-TR" dirty="0" smtClean="0"/>
              <a:t> biridir. </a:t>
            </a:r>
          </a:p>
          <a:p>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18058"/>
          </a:xfrm>
        </p:spPr>
        <p:txBody>
          <a:bodyPr>
            <a:normAutofit fontScale="90000"/>
          </a:bodyPr>
          <a:lstStyle/>
          <a:p>
            <a:endParaRPr lang="tr-TR" dirty="0"/>
          </a:p>
        </p:txBody>
      </p:sp>
      <p:sp>
        <p:nvSpPr>
          <p:cNvPr id="3" name="2 İçerik Yer Tutucusu"/>
          <p:cNvSpPr>
            <a:spLocks noGrp="1"/>
          </p:cNvSpPr>
          <p:nvPr>
            <p:ph idx="1"/>
          </p:nvPr>
        </p:nvSpPr>
        <p:spPr>
          <a:xfrm>
            <a:off x="457200" y="908720"/>
            <a:ext cx="8229600" cy="5616624"/>
          </a:xfrm>
        </p:spPr>
        <p:txBody>
          <a:bodyPr>
            <a:normAutofit fontScale="70000" lnSpcReduction="20000"/>
          </a:bodyPr>
          <a:lstStyle/>
          <a:p>
            <a:pPr lvl="0"/>
            <a:r>
              <a:rPr lang="tr-TR" b="1" i="1" dirty="0" smtClean="0"/>
              <a:t>Öğretmene Saygı:</a:t>
            </a:r>
          </a:p>
          <a:p>
            <a:pPr lvl="0">
              <a:buNone/>
            </a:pPr>
            <a:endParaRPr lang="tr-TR" dirty="0" smtClean="0"/>
          </a:p>
          <a:p>
            <a:r>
              <a:rPr lang="tr-TR" b="1" i="1" dirty="0" smtClean="0"/>
              <a:t>Öğretmenler, yetişmemizde ve bilgilenmemizde emeği olan; bizleri hayata ve mesleğe hazırlayan kişilerdir! Üzerimizde hakları, emekleri vardır. Gün içinde, uyanık geçirdiğimiz zamanın büyük bir kısmını, belki de ailemizden çok, öğretmenlerimizle geçiririz... </a:t>
            </a:r>
            <a:r>
              <a:rPr lang="tr-TR" dirty="0" smtClean="0"/>
              <a:t>Okul, adeta, ikinci evimizdir.</a:t>
            </a:r>
            <a:r>
              <a:rPr lang="tr-TR" b="1" i="1" dirty="0" smtClean="0"/>
              <a:t> </a:t>
            </a:r>
            <a:r>
              <a:rPr lang="tr-TR" dirty="0" smtClean="0"/>
              <a:t>Öğretmene kabalıkla, saygısızlıkla itiraz edilmez; itiraz edilecek bile olsa üslupla, yumuşaklıkla, saygıyla itiraz edilir.</a:t>
            </a:r>
          </a:p>
          <a:p>
            <a:r>
              <a:rPr lang="tr-TR" dirty="0" smtClean="0"/>
              <a:t>Öğretmenler, “bilen” ve “öğreten” kişiler olduğundan, kültürümüzde, saygıya değer kabul edilirler. Kültürümüzde, öğretmene saygının yeri büyüktür; onlar yarınların büyüklerini, toplumu eğiten, yetiştiren kişilerdir; saygıya, hürmete layıktırlar.</a:t>
            </a:r>
          </a:p>
          <a:p>
            <a:r>
              <a:rPr lang="tr-TR" dirty="0" smtClean="0"/>
              <a:t>Kültürümüzde, öğretmene saygı gereği ayağa kalkılır, ön iliklenir, eli öpülür, sözü kesilmez; öğretmenden izin alınarak söze başlanır.</a:t>
            </a:r>
            <a:r>
              <a:rPr lang="tr-TR" b="1" i="1" dirty="0" smtClean="0"/>
              <a:t> </a:t>
            </a:r>
          </a:p>
          <a:p>
            <a:r>
              <a:rPr lang="tr-TR" b="1" i="1" dirty="0" smtClean="0"/>
              <a:t>Hz. Ali, “Bana bir harf öğretenin kırk yıl kölesi (hizmetçisi) olurum” diyerek, öğretmene olan saygısını dile getirmiştir.</a:t>
            </a:r>
            <a:r>
              <a:rPr lang="tr-TR" dirty="0" smtClean="0"/>
              <a:t> </a:t>
            </a:r>
          </a:p>
          <a:p>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6050"/>
          </a:xfrm>
        </p:spPr>
        <p:txBody>
          <a:bodyPr>
            <a:normAutofit fontScale="90000"/>
          </a:bodyPr>
          <a:lstStyle/>
          <a:p>
            <a:endParaRPr lang="tr-TR" dirty="0"/>
          </a:p>
        </p:txBody>
      </p:sp>
      <p:sp>
        <p:nvSpPr>
          <p:cNvPr id="3" name="2 İçerik Yer Tutucusu"/>
          <p:cNvSpPr>
            <a:spLocks noGrp="1"/>
          </p:cNvSpPr>
          <p:nvPr>
            <p:ph idx="1"/>
          </p:nvPr>
        </p:nvSpPr>
        <p:spPr>
          <a:xfrm>
            <a:off x="457200" y="836712"/>
            <a:ext cx="8229600" cy="5616624"/>
          </a:xfrm>
        </p:spPr>
        <p:txBody>
          <a:bodyPr>
            <a:normAutofit fontScale="70000" lnSpcReduction="20000"/>
          </a:bodyPr>
          <a:lstStyle/>
          <a:p>
            <a:r>
              <a:rPr lang="tr-TR" dirty="0" smtClean="0"/>
              <a:t>“Komşu, komşunun külüne muhtaçtır” atasözü, komşunun komşuya destek olması gerektiğine işaret eder. Akraba ve komşuya ikramda bulunmak, bize ait, güzel bir gelenektir. Eskiden, evde pişen yemeklerden, “kokusunu almışlardır” diyerek, birer tabak da yakın komşuya gönderilirmiş! Bugün hala kullanılan, “komşuda pişer, bize de düşer” sözü, bu geleneğimizi hatırlatır. Kandil gecelerinde, yakınlarımızın doğum ve vefat yıldönümlerinde komşulara helva, lokma ikram edilirmiş… Güzel ve örnek bir davranış! Bu geleneği, bugün de, devam ettiren aileler var.</a:t>
            </a:r>
          </a:p>
          <a:p>
            <a:r>
              <a:rPr lang="tr-TR" dirty="0" smtClean="0"/>
              <a:t>Akraba ve komşuya, rahatsızlık vermekten kaçınmalıyız. Komşu, komşuya sabreder, destek olur. </a:t>
            </a:r>
            <a:r>
              <a:rPr lang="tr-TR" b="1" i="1" dirty="0" smtClean="0"/>
              <a:t>Komşu ve akrabaya saygı, birlikte yaşamanın gereğidir. İyi komşuluk ilişkileri, apartmanı ve sokağı güvenilir hale getirir;</a:t>
            </a:r>
            <a:r>
              <a:rPr lang="tr-TR" dirty="0" smtClean="0"/>
              <a:t> bugün, buna ne çok ihtiyacımız var, öyle değil mi?.. </a:t>
            </a:r>
            <a:r>
              <a:rPr lang="tr-TR" b="1" i="1" dirty="0" smtClean="0"/>
              <a:t>Toplumu, yaşanılır veya çekilmez yapan, komşuların, insanların, birbirlerine yaklaşımıdır. Bu sebeple atalarımız, “ev alma, komşu al” demişler; komşuluğun önemine, yararına dikkat çekmişler… Herkes, ektiğini biçer. Güvenilir bir apartmanda, güvenilir bir sokakta yaşamak istiyorsanız, komşularınıza saygılı olun.</a:t>
            </a:r>
            <a:endParaRPr lang="tr-TR" dirty="0" smtClean="0"/>
          </a:p>
          <a:p>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6050"/>
          </a:xfrm>
        </p:spPr>
        <p:txBody>
          <a:bodyPr>
            <a:normAutofit fontScale="90000"/>
          </a:bodyPr>
          <a:lstStyle/>
          <a:p>
            <a:endParaRPr lang="tr-TR" dirty="0"/>
          </a:p>
        </p:txBody>
      </p:sp>
      <p:sp>
        <p:nvSpPr>
          <p:cNvPr id="3" name="2 İçerik Yer Tutucusu"/>
          <p:cNvSpPr>
            <a:spLocks noGrp="1"/>
          </p:cNvSpPr>
          <p:nvPr>
            <p:ph idx="1"/>
          </p:nvPr>
        </p:nvSpPr>
        <p:spPr>
          <a:xfrm>
            <a:off x="457200" y="908720"/>
            <a:ext cx="8229600" cy="5217443"/>
          </a:xfrm>
        </p:spPr>
        <p:txBody>
          <a:bodyPr>
            <a:normAutofit fontScale="62500" lnSpcReduction="20000"/>
          </a:bodyPr>
          <a:lstStyle/>
          <a:p>
            <a:r>
              <a:rPr lang="tr-TR" b="1" i="1" dirty="0" smtClean="0"/>
              <a:t>Bayrağa Saygı:</a:t>
            </a:r>
          </a:p>
          <a:p>
            <a:endParaRPr lang="tr-TR" dirty="0" smtClean="0"/>
          </a:p>
          <a:p>
            <a:pPr>
              <a:buNone/>
            </a:pPr>
            <a:r>
              <a:rPr lang="tr-TR" dirty="0" smtClean="0"/>
              <a:t>	Milletlerin, kendilerine ait, sembolleri vardır; bayrak, bu sembollerden biridir. </a:t>
            </a:r>
            <a:r>
              <a:rPr lang="tr-TR" b="1" i="1" dirty="0" smtClean="0"/>
              <a:t>Bayraklar,  sade birer bez parçası değildir; bayrakların anlamları vardır; bayraklar, mana yüklü sembollerdir.</a:t>
            </a:r>
            <a:r>
              <a:rPr lang="tr-TR" dirty="0" smtClean="0"/>
              <a:t> </a:t>
            </a:r>
            <a:r>
              <a:rPr lang="tr-TR" b="1" i="1" dirty="0" smtClean="0"/>
              <a:t>Bayrağa saygı, millete saygıdır.</a:t>
            </a:r>
            <a:endParaRPr lang="tr-TR" dirty="0" smtClean="0"/>
          </a:p>
          <a:p>
            <a:pPr>
              <a:buNone/>
            </a:pPr>
            <a:r>
              <a:rPr lang="tr-TR" dirty="0" smtClean="0"/>
              <a:t>	Bayraklar, milletlerin inançlarına göre şekil alırlar: Avrupalı birçok ülkenin bayrağı, üç renklidir; bu, Hıristiyanlıktaki teslis (üçleme) inancının yansımasıdır veya onların bayraklarında haç vardır. İslam ülkelerinin bayraklarında ise hilal veya yıldız vardır. Bizim bayrağımız, kırmızı zemin üzerine beyaz ay ve yıldızdan ibarettir. Bayrağımız rengini, şehitlerin kanından almıştır. Bayrak, şehitlerin hatırasıdır; </a:t>
            </a:r>
            <a:r>
              <a:rPr lang="tr-TR" b="1" i="1" dirty="0" smtClean="0"/>
              <a:t>bayrağa saygı, şehitlere ve onların hatıralarına saygıdır.</a:t>
            </a:r>
            <a:r>
              <a:rPr lang="tr-TR" dirty="0" smtClean="0"/>
              <a:t> Bayrağımızdaki hilal, Allah’ın; yıldız ise peygamberin simgesidir; bayrağa selam duran, Allah’a, peygambere, şehitlere selam durmuş gibi olur.  Bayrağa, bu sebeplerle saygı duyulur, selam durulur.</a:t>
            </a:r>
          </a:p>
          <a:p>
            <a:pPr>
              <a:buNone/>
            </a:pPr>
            <a:r>
              <a:rPr lang="tr-TR" dirty="0" smtClean="0"/>
              <a:t>	Bayrak, milletin namusudur; çiğnenmez, yere atılmaz, üzerine basılmaz, yırtılmaz, yakılmaz.</a:t>
            </a:r>
          </a:p>
          <a:p>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ALÇAKGÖNÜLLÜLÜK = TEVAAZU</a:t>
            </a:r>
            <a:endParaRPr lang="tr-TR" sz="3600" b="1" dirty="0"/>
          </a:p>
        </p:txBody>
      </p:sp>
      <p:sp>
        <p:nvSpPr>
          <p:cNvPr id="3" name="2 İçerik Yer Tutucusu"/>
          <p:cNvSpPr>
            <a:spLocks noGrp="1"/>
          </p:cNvSpPr>
          <p:nvPr>
            <p:ph idx="1"/>
          </p:nvPr>
        </p:nvSpPr>
        <p:spPr/>
        <p:txBody>
          <a:bodyPr>
            <a:normAutofit fontScale="85000" lnSpcReduction="20000"/>
          </a:bodyPr>
          <a:lstStyle/>
          <a:p>
            <a:r>
              <a:rPr lang="tr-TR" b="1" i="1" dirty="0" smtClean="0"/>
              <a:t>Tevazu</a:t>
            </a:r>
            <a:r>
              <a:rPr lang="tr-TR" dirty="0" smtClean="0"/>
              <a:t>, büyüklenmemek (kibirlenmemek), başkalarına karşı üstünlük duygusuna kapılmamaktır. </a:t>
            </a:r>
            <a:r>
              <a:rPr lang="tr-TR" b="1" i="1" dirty="0" smtClean="0"/>
              <a:t>Tevazu, başkalarını küçümsememek; kendini öne çıkarmamak, büyüklenmeden olduğu gibi görünmektir;</a:t>
            </a:r>
            <a:r>
              <a:rPr lang="tr-TR" dirty="0" smtClean="0"/>
              <a:t> bencillikten arınmak, övülmeyi sevmemektir. Tevazu sahibi olana, mütevazi denir. Tevazu sahibi, başkasına saygı duyar, iltifat eder; kendine değil başkasına öncelik tanır; hatırşinastır.</a:t>
            </a:r>
          </a:p>
          <a:p>
            <a:r>
              <a:rPr lang="tr-TR" dirty="0" smtClean="0"/>
              <a:t>Tevazu, yetersizlik değildir; insanın, kendini küçük görerek alçalması, değerini düşürmesi değildir. Tevazu, insanın değerini düşürmez; aksine, ona değer katar. Tevazu sahibi kişiler, toplumsal yaşamda sevgiyle, saygıyla karşılanır; değer görürler.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fontScale="90000"/>
          </a:bodyPr>
          <a:lstStyle/>
          <a:p>
            <a:endParaRPr lang="tr-TR" dirty="0"/>
          </a:p>
        </p:txBody>
      </p:sp>
      <p:sp>
        <p:nvSpPr>
          <p:cNvPr id="3" name="2 İçerik Yer Tutucusu"/>
          <p:cNvSpPr>
            <a:spLocks noGrp="1"/>
          </p:cNvSpPr>
          <p:nvPr>
            <p:ph idx="1"/>
          </p:nvPr>
        </p:nvSpPr>
        <p:spPr>
          <a:xfrm>
            <a:off x="457200" y="1124744"/>
            <a:ext cx="8229600" cy="5001419"/>
          </a:xfrm>
        </p:spPr>
        <p:txBody>
          <a:bodyPr>
            <a:normAutofit fontScale="92500" lnSpcReduction="20000"/>
          </a:bodyPr>
          <a:lstStyle/>
          <a:p>
            <a:r>
              <a:rPr lang="tr-TR" i="1" dirty="0" smtClean="0"/>
              <a:t>Başkalarını kusurlu, kendini kusursuz görmek en büyük kusurdur! Başkalarının ayıpları ve kusurlarıyla meşgul olan, kendi ayıplarını ve kusurlarını göremez. Tevazu sahibi bir insan, başkalarının ayıplarıyla, kusurlarıyla ilgilenmez; kendi kusurlarını, ayıplarını düzeltmeye çalışır; bu da onu, saygın yapar; olgunlaştırır. Başkalarının kusurlarını gören onların iyiliklerini, iyi taraflarını göremez; bu durum, huzursuzluğa ve çekişmeye yol açar, birlikte yaşamaya engel olur. Atalarımız, “Kusursuz dost arayan, dostsuz kalır.” demiş… Kusurların fark edildiği, dillendirildiği yerde, sevgi ve huzur olmaz; mutsuzluk, gerginlik olur.</a:t>
            </a:r>
            <a:r>
              <a:rPr lang="tr-TR" dirty="0" smtClean="0"/>
              <a:t> </a:t>
            </a:r>
          </a:p>
          <a:p>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“Camın kirini gören, dışarının güzelliğini göremez.” </a:t>
            </a:r>
          </a:p>
          <a:p>
            <a:r>
              <a:rPr lang="tr-TR" dirty="0" smtClean="0"/>
              <a:t>Kusur arayacağımıza, iyilikleri ve güzellikleri görelim; iyilikleri ve güzellikleri anlatalım; o zaman göreceksiniz ki, yarınlar, bugünlerden daha güzel olacak! Kötülüğü, örnek bile olsa gösterme, anlatma; çünkü örnek, örnek alınır…</a:t>
            </a:r>
          </a:p>
          <a:p>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ÇALIŞKANLIK…</a:t>
            </a:r>
            <a:endParaRPr lang="tr-TR" sz="3600" b="1" dirty="0"/>
          </a:p>
        </p:txBody>
      </p:sp>
      <p:sp>
        <p:nvSpPr>
          <p:cNvPr id="3" name="2 İçerik Yer Tutucusu"/>
          <p:cNvSpPr>
            <a:spLocks noGrp="1"/>
          </p:cNvSpPr>
          <p:nvPr>
            <p:ph idx="1"/>
          </p:nvPr>
        </p:nvSpPr>
        <p:spPr/>
        <p:txBody>
          <a:bodyPr>
            <a:normAutofit lnSpcReduction="10000"/>
          </a:bodyPr>
          <a:lstStyle/>
          <a:p>
            <a:pPr>
              <a:buNone/>
            </a:pPr>
            <a:r>
              <a:rPr lang="tr-TR" dirty="0" smtClean="0"/>
              <a:t>Her ne işle meşgul isek, onun iyisini yapmak, iyisini yapmaya gayret etmektir.</a:t>
            </a:r>
          </a:p>
          <a:p>
            <a:pPr>
              <a:buNone/>
            </a:pPr>
            <a:r>
              <a:rPr lang="tr-TR" dirty="0" smtClean="0"/>
              <a:t>Yaptığımız şeyin verimli olmasına gayret etmektir. </a:t>
            </a:r>
          </a:p>
          <a:p>
            <a:pPr algn="ctr">
              <a:buNone/>
            </a:pPr>
            <a:r>
              <a:rPr lang="tr-TR" dirty="0" smtClean="0"/>
              <a:t>KİŞİYİ BAŞARIYA GÖTÜREN YOLDUR!</a:t>
            </a:r>
          </a:p>
          <a:p>
            <a:pPr algn="ctr">
              <a:lnSpc>
                <a:spcPct val="90000"/>
              </a:lnSpc>
              <a:defRPr/>
            </a:pPr>
            <a:r>
              <a:rPr lang="tr-TR" b="1" dirty="0" smtClean="0">
                <a:solidFill>
                  <a:srgbClr val="FFFF00"/>
                </a:solidFill>
              </a:rPr>
              <a:t>ÇALIŞMA, BİR ALIŞKANLIKTIR. </a:t>
            </a:r>
          </a:p>
          <a:p>
            <a:pPr algn="ctr">
              <a:lnSpc>
                <a:spcPct val="90000"/>
              </a:lnSpc>
              <a:defRPr/>
            </a:pPr>
            <a:endParaRPr lang="tr-TR" b="1" dirty="0" smtClean="0">
              <a:solidFill>
                <a:srgbClr val="FFFF00"/>
              </a:solidFill>
            </a:endParaRPr>
          </a:p>
          <a:p>
            <a:pPr algn="ctr">
              <a:lnSpc>
                <a:spcPct val="90000"/>
              </a:lnSpc>
              <a:defRPr/>
            </a:pPr>
            <a:r>
              <a:rPr lang="tr-TR" b="1" dirty="0" smtClean="0">
                <a:solidFill>
                  <a:srgbClr val="FFFF00"/>
                </a:solidFill>
              </a:rPr>
              <a:t>HERŞEYİ ZAMANINDA YAPMALISINIZ; ERTELEMEYİN, VAKİT KAYBETMEYİN.</a:t>
            </a:r>
          </a:p>
          <a:p>
            <a:pPr>
              <a:buNone/>
            </a:pP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a:lnSpc>
                <a:spcPct val="90000"/>
              </a:lnSpc>
            </a:pPr>
            <a:r>
              <a:rPr lang="tr-TR" b="1" dirty="0" smtClean="0"/>
              <a:t>ÜŞÜYEN İNSAN, ATEŞİ DÜŞÜNEREK ISINAMAZ…</a:t>
            </a:r>
          </a:p>
          <a:p>
            <a:pPr>
              <a:lnSpc>
                <a:spcPct val="90000"/>
              </a:lnSpc>
            </a:pPr>
            <a:endParaRPr lang="tr-TR" b="1" dirty="0" smtClean="0"/>
          </a:p>
          <a:p>
            <a:pPr>
              <a:lnSpc>
                <a:spcPct val="90000"/>
              </a:lnSpc>
            </a:pPr>
            <a:r>
              <a:rPr lang="tr-TR" b="1" dirty="0" smtClean="0"/>
              <a:t>ACIKAN İNSAN, NEFİS YEMEKLERİ DÜŞÜNEREK, AÇLIĞINI GİDEREMEZ…</a:t>
            </a:r>
          </a:p>
          <a:p>
            <a:pPr>
              <a:lnSpc>
                <a:spcPct val="90000"/>
              </a:lnSpc>
            </a:pPr>
            <a:endParaRPr lang="tr-TR" b="1" dirty="0" smtClean="0"/>
          </a:p>
          <a:p>
            <a:pPr>
              <a:lnSpc>
                <a:spcPct val="90000"/>
              </a:lnSpc>
            </a:pPr>
            <a:r>
              <a:rPr lang="tr-TR" b="1" dirty="0" smtClean="0"/>
              <a:t>SENDE SADECE ÇALIŞMAK GEREKTİĞİNİ DÜŞÜNEREK, BAŞARILI OLAMAZSIN</a:t>
            </a:r>
            <a:r>
              <a:rPr lang="tr-TR" dirty="0" smtClean="0"/>
              <a:t>… </a:t>
            </a:r>
          </a:p>
          <a:p>
            <a:pPr>
              <a:lnSpc>
                <a:spcPct val="90000"/>
              </a:lnSpc>
            </a:pPr>
            <a:endParaRPr lang="tr-TR" dirty="0" smtClean="0"/>
          </a:p>
          <a:p>
            <a:pPr>
              <a:lnSpc>
                <a:spcPct val="90000"/>
              </a:lnSpc>
            </a:pPr>
            <a:r>
              <a:rPr lang="tr-TR" b="1" dirty="0" smtClean="0"/>
              <a:t>GÜN, 24 SAATTİR; İYİ KULLANAN, BAŞARILI OLUR.</a:t>
            </a:r>
          </a:p>
          <a:p>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smtClean="0"/>
              <a:t>ÇALIŞMANIN ÖNÜNDEKİ EN BÜYÜK ENGEL: </a:t>
            </a:r>
            <a:r>
              <a:rPr lang="tr-TR" sz="3200" b="1" u="sng" dirty="0" smtClean="0"/>
              <a:t>MAZERETLER</a:t>
            </a:r>
            <a:endParaRPr lang="tr-TR" sz="3200" b="1" u="sng" dirty="0"/>
          </a:p>
        </p:txBody>
      </p:sp>
      <p:sp>
        <p:nvSpPr>
          <p:cNvPr id="3" name="2 İçerik Yer Tutucusu"/>
          <p:cNvSpPr>
            <a:spLocks noGrp="1"/>
          </p:cNvSpPr>
          <p:nvPr>
            <p:ph idx="1"/>
          </p:nvPr>
        </p:nvSpPr>
        <p:spPr/>
        <p:txBody>
          <a:bodyPr>
            <a:normAutofit fontScale="92500" lnSpcReduction="20000"/>
          </a:bodyPr>
          <a:lstStyle/>
          <a:p>
            <a:r>
              <a:rPr lang="tr-TR" b="1" dirty="0" smtClean="0"/>
              <a:t>ÇALIŞMAK İSTEMEYEN, MAZERET ÜRETMEDE MAHİRDİR! TEMBELİN, BAŞARILI OLDUĞU TEK ŞEY MAZERET ÜRETMEKTİR! </a:t>
            </a:r>
          </a:p>
          <a:p>
            <a:pPr>
              <a:buNone/>
            </a:pPr>
            <a:endParaRPr lang="tr-TR" b="1" dirty="0" smtClean="0"/>
          </a:p>
          <a:p>
            <a:r>
              <a:rPr lang="tr-TR" b="1" dirty="0" smtClean="0"/>
              <a:t>ÇALIŞMAK HELE HELE BAŞARMAK İSTEYEN, MAZERETLERİ ORTADAN KALDIRMAYA GAYRET EDER. </a:t>
            </a:r>
          </a:p>
          <a:p>
            <a:endParaRPr lang="tr-TR" b="1" dirty="0" smtClean="0"/>
          </a:p>
          <a:p>
            <a:r>
              <a:rPr lang="tr-TR" b="1" dirty="0" smtClean="0"/>
              <a:t>ÇALIŞKAN İNSANLARIN İLK İŞİ, AMACA ULAŞMA YOLUNDAKİ ENGELLERİ ORTADAN KALDIRMAYA ÇALIŞMAKTIR!</a:t>
            </a:r>
          </a:p>
          <a:p>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62074"/>
          </a:xfrm>
        </p:spPr>
        <p:txBody>
          <a:bodyPr>
            <a:normAutofit fontScale="90000"/>
          </a:bodyPr>
          <a:lstStyle/>
          <a:p>
            <a:endParaRPr lang="tr-TR" dirty="0"/>
          </a:p>
        </p:txBody>
      </p:sp>
      <p:sp>
        <p:nvSpPr>
          <p:cNvPr id="3" name="2 İçerik Yer Tutucusu"/>
          <p:cNvSpPr>
            <a:spLocks noGrp="1"/>
          </p:cNvSpPr>
          <p:nvPr>
            <p:ph idx="1"/>
          </p:nvPr>
        </p:nvSpPr>
        <p:spPr>
          <a:xfrm>
            <a:off x="457200" y="1124744"/>
            <a:ext cx="8229600" cy="5001419"/>
          </a:xfrm>
        </p:spPr>
        <p:txBody>
          <a:bodyPr/>
          <a:lstStyle/>
          <a:p>
            <a:pPr algn="ctr">
              <a:lnSpc>
                <a:spcPct val="80000"/>
              </a:lnSpc>
              <a:buNone/>
              <a:defRPr/>
            </a:pPr>
            <a:endParaRPr lang="tr-TR" b="1" dirty="0" smtClean="0">
              <a:solidFill>
                <a:srgbClr val="FF0000"/>
              </a:solidFill>
            </a:endParaRPr>
          </a:p>
          <a:p>
            <a:pPr algn="ctr">
              <a:lnSpc>
                <a:spcPct val="80000"/>
              </a:lnSpc>
              <a:buNone/>
              <a:defRPr/>
            </a:pPr>
            <a:endParaRPr lang="tr-TR" b="1" dirty="0" smtClean="0">
              <a:solidFill>
                <a:srgbClr val="FF0000"/>
              </a:solidFill>
            </a:endParaRPr>
          </a:p>
          <a:p>
            <a:pPr algn="ctr">
              <a:lnSpc>
                <a:spcPct val="80000"/>
              </a:lnSpc>
              <a:buNone/>
              <a:defRPr/>
            </a:pPr>
            <a:r>
              <a:rPr lang="tr-TR" b="1" dirty="0" smtClean="0">
                <a:solidFill>
                  <a:srgbClr val="FF0000"/>
                </a:solidFill>
              </a:rPr>
              <a:t>Günde 2 saatini boşa harcayan bir insanın,</a:t>
            </a:r>
          </a:p>
          <a:p>
            <a:pPr algn="ctr">
              <a:lnSpc>
                <a:spcPct val="80000"/>
              </a:lnSpc>
              <a:buNone/>
              <a:defRPr/>
            </a:pPr>
            <a:r>
              <a:rPr lang="tr-TR" b="1" dirty="0" smtClean="0">
                <a:solidFill>
                  <a:srgbClr val="FF0000"/>
                </a:solidFill>
              </a:rPr>
              <a:t>Yılda yaklaşık 700 saati boşa geçer.</a:t>
            </a:r>
          </a:p>
          <a:p>
            <a:pPr algn="ctr">
              <a:lnSpc>
                <a:spcPct val="80000"/>
              </a:lnSpc>
              <a:buNone/>
              <a:defRPr/>
            </a:pPr>
            <a:r>
              <a:rPr lang="tr-TR" b="1" dirty="0" smtClean="0">
                <a:solidFill>
                  <a:srgbClr val="FF0000"/>
                </a:solidFill>
              </a:rPr>
              <a:t>Bu da, geceli – gündüzlü yaklaşık 29 GÜN =</a:t>
            </a:r>
          </a:p>
          <a:p>
            <a:pPr algn="ctr">
              <a:lnSpc>
                <a:spcPct val="80000"/>
              </a:lnSpc>
              <a:buNone/>
              <a:defRPr/>
            </a:pPr>
            <a:r>
              <a:rPr lang="tr-TR" b="1" dirty="0" smtClean="0">
                <a:solidFill>
                  <a:srgbClr val="FF0000"/>
                </a:solidFill>
              </a:rPr>
              <a:t>1 AY eder.</a:t>
            </a:r>
          </a:p>
          <a:p>
            <a:pPr algn="ctr">
              <a:lnSpc>
                <a:spcPct val="80000"/>
              </a:lnSpc>
              <a:buNone/>
              <a:defRPr/>
            </a:pPr>
            <a:endParaRPr lang="tr-TR" b="1" dirty="0" smtClean="0">
              <a:solidFill>
                <a:srgbClr val="FF0000"/>
              </a:solidFill>
            </a:endParaRP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ÇEŞİTLERİ, KAYNAĞI</a:t>
            </a:r>
            <a:endParaRPr lang="tr-TR" sz="3600" b="1" dirty="0"/>
          </a:p>
        </p:txBody>
      </p:sp>
      <p:sp>
        <p:nvSpPr>
          <p:cNvPr id="3" name="2 İçerik Yer Tutucusu"/>
          <p:cNvSpPr>
            <a:spLocks noGrp="1"/>
          </p:cNvSpPr>
          <p:nvPr>
            <p:ph idx="1"/>
          </p:nvPr>
        </p:nvSpPr>
        <p:spPr/>
        <p:txBody>
          <a:bodyPr/>
          <a:lstStyle/>
          <a:p>
            <a:pPr>
              <a:buNone/>
            </a:pPr>
            <a:r>
              <a:rPr lang="tr-TR" dirty="0" smtClean="0"/>
              <a:t> 	Değerlerin çeşitleri vardır: </a:t>
            </a:r>
          </a:p>
          <a:p>
            <a:r>
              <a:rPr lang="tr-TR" dirty="0" smtClean="0"/>
              <a:t>Milli (toplumsal) değerler, </a:t>
            </a:r>
          </a:p>
          <a:p>
            <a:r>
              <a:rPr lang="tr-TR" dirty="0" smtClean="0"/>
              <a:t>Manevi (dini) değerler, </a:t>
            </a:r>
          </a:p>
          <a:p>
            <a:r>
              <a:rPr lang="tr-TR" dirty="0" smtClean="0"/>
              <a:t>Ahlaki değerler… gibi. </a:t>
            </a:r>
          </a:p>
          <a:p>
            <a:pPr>
              <a:buNone/>
            </a:pPr>
            <a:endParaRPr lang="tr-TR" dirty="0" smtClean="0"/>
          </a:p>
          <a:p>
            <a:r>
              <a:rPr lang="tr-TR" dirty="0" smtClean="0"/>
              <a:t>Değerlerin temeli (kaynağı), büyük ölçüde, dinler ve inançlardır; özellikle ahlaki değerler, büyük ölçüde, dinlerle, inançlarla bağlantılıdır.</a:t>
            </a:r>
          </a:p>
          <a:p>
            <a:endParaRPr lang="tr-TR" dirty="0" smtClean="0"/>
          </a:p>
          <a:p>
            <a:endParaRPr lang="tr-TR" dirty="0" smtClean="0"/>
          </a:p>
          <a:p>
            <a:endParaRPr lang="tr-T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6050"/>
          </a:xfrm>
        </p:spPr>
        <p:txBody>
          <a:bodyPr>
            <a:noAutofit/>
          </a:bodyPr>
          <a:lstStyle/>
          <a:p>
            <a:r>
              <a:rPr lang="tr-TR" sz="2800" b="1" dirty="0" smtClean="0"/>
              <a:t>ORTALAMA BİR TÜRK VATANDAŞI…</a:t>
            </a:r>
            <a:endParaRPr lang="tr-TR" sz="2800" b="1" dirty="0"/>
          </a:p>
        </p:txBody>
      </p:sp>
      <p:sp>
        <p:nvSpPr>
          <p:cNvPr id="3" name="2 İçerik Yer Tutucusu"/>
          <p:cNvSpPr>
            <a:spLocks noGrp="1"/>
          </p:cNvSpPr>
          <p:nvPr>
            <p:ph idx="1"/>
          </p:nvPr>
        </p:nvSpPr>
        <p:spPr>
          <a:xfrm>
            <a:off x="457200" y="980728"/>
            <a:ext cx="8229600" cy="5145435"/>
          </a:xfrm>
        </p:spPr>
        <p:txBody>
          <a:bodyPr>
            <a:normAutofit fontScale="77500" lnSpcReduction="20000"/>
          </a:bodyPr>
          <a:lstStyle/>
          <a:p>
            <a:pPr>
              <a:defRPr/>
            </a:pPr>
            <a:r>
              <a:rPr lang="tr-TR" b="1" dirty="0" smtClean="0">
                <a:solidFill>
                  <a:srgbClr val="FFFF00"/>
                </a:solidFill>
              </a:rPr>
              <a:t>GÜNDE...3 SAAT </a:t>
            </a:r>
          </a:p>
          <a:p>
            <a:pPr>
              <a:defRPr/>
            </a:pPr>
            <a:r>
              <a:rPr lang="tr-TR" b="1" dirty="0" smtClean="0">
                <a:solidFill>
                  <a:srgbClr val="FFFF00"/>
                </a:solidFill>
              </a:rPr>
              <a:t>YILDA… 1095 SAAT  </a:t>
            </a:r>
          </a:p>
          <a:p>
            <a:pPr>
              <a:buNone/>
              <a:defRPr/>
            </a:pPr>
            <a:r>
              <a:rPr lang="tr-TR" b="1" dirty="0" smtClean="0">
                <a:solidFill>
                  <a:srgbClr val="FFFF00"/>
                </a:solidFill>
              </a:rPr>
              <a:t>        TV İZLİYOR.</a:t>
            </a:r>
          </a:p>
          <a:p>
            <a:pPr>
              <a:defRPr/>
            </a:pPr>
            <a:r>
              <a:rPr lang="tr-TR" b="1" dirty="0" smtClean="0">
                <a:solidFill>
                  <a:srgbClr val="FFFF00"/>
                </a:solidFill>
              </a:rPr>
              <a:t>BU, </a:t>
            </a:r>
          </a:p>
          <a:p>
            <a:pPr>
              <a:buNone/>
              <a:defRPr/>
            </a:pPr>
            <a:r>
              <a:rPr lang="tr-TR" b="1" dirty="0" smtClean="0">
                <a:solidFill>
                  <a:srgbClr val="FFFF00"/>
                </a:solidFill>
              </a:rPr>
              <a:t>   GECELİ GÜNDÜZLÜ 45 TAM GÜN DEMEKTİR.</a:t>
            </a:r>
          </a:p>
          <a:p>
            <a:pPr>
              <a:defRPr/>
            </a:pPr>
            <a:endParaRPr lang="tr-TR" b="1" dirty="0" smtClean="0">
              <a:solidFill>
                <a:srgbClr val="FFFF00"/>
              </a:solidFill>
            </a:endParaRPr>
          </a:p>
          <a:p>
            <a:pPr>
              <a:buNone/>
              <a:defRPr/>
            </a:pPr>
            <a:r>
              <a:rPr lang="tr-TR" b="1" dirty="0" smtClean="0"/>
              <a:t>                             </a:t>
            </a:r>
            <a:r>
              <a:rPr lang="tr-TR" b="1" dirty="0" smtClean="0">
                <a:solidFill>
                  <a:srgbClr val="CC00FF"/>
                </a:solidFill>
              </a:rPr>
              <a:t>OYSA…</a:t>
            </a:r>
          </a:p>
          <a:p>
            <a:pPr>
              <a:defRPr/>
            </a:pPr>
            <a:r>
              <a:rPr lang="tr-TR" b="1" dirty="0" smtClean="0">
                <a:solidFill>
                  <a:srgbClr val="CC00FF"/>
                </a:solidFill>
              </a:rPr>
              <a:t>ÜLKEMİZDE İLKÖĞRETİM DÜZEYİNDE BİR ÖĞRENCİ, </a:t>
            </a:r>
          </a:p>
          <a:p>
            <a:pPr>
              <a:defRPr/>
            </a:pPr>
            <a:r>
              <a:rPr lang="tr-TR" b="1" dirty="0" smtClean="0">
                <a:solidFill>
                  <a:srgbClr val="CC00FF"/>
                </a:solidFill>
              </a:rPr>
              <a:t>YILDA </a:t>
            </a:r>
          </a:p>
          <a:p>
            <a:pPr>
              <a:buNone/>
              <a:defRPr/>
            </a:pPr>
            <a:r>
              <a:rPr lang="tr-TR" b="1" dirty="0" smtClean="0">
                <a:solidFill>
                  <a:srgbClr val="CC00FF"/>
                </a:solidFill>
              </a:rPr>
              <a:t>    1048 SAAT DERS GÖRMEKTEDİR!...</a:t>
            </a:r>
          </a:p>
          <a:p>
            <a:pPr>
              <a:buNone/>
              <a:defRPr/>
            </a:pPr>
            <a:endParaRPr lang="tr-TR" b="1" dirty="0" smtClean="0">
              <a:solidFill>
                <a:srgbClr val="990000"/>
              </a:solidFill>
            </a:endParaRPr>
          </a:p>
          <a:p>
            <a:pPr>
              <a:defRPr/>
            </a:pPr>
            <a:r>
              <a:rPr lang="tr-TR" b="1" dirty="0" smtClean="0">
                <a:solidFill>
                  <a:srgbClr val="FFFF00"/>
                </a:solidFill>
              </a:rPr>
              <a:t>BU SÜREDE YAVAŞ BİR OKUMA İLE 25.000 SAYFALIK BİR KİTAP BİTİRİLEBİLİR!...</a:t>
            </a:r>
          </a:p>
          <a:p>
            <a:pPr>
              <a:buNone/>
              <a:defRPr/>
            </a:pP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18058"/>
          </a:xfrm>
        </p:spPr>
        <p:txBody>
          <a:bodyPr>
            <a:normAutofit fontScale="90000"/>
          </a:bodyPr>
          <a:lstStyle/>
          <a:p>
            <a:endParaRPr lang="tr-TR" dirty="0"/>
          </a:p>
        </p:txBody>
      </p:sp>
      <p:sp>
        <p:nvSpPr>
          <p:cNvPr id="3" name="2 İçerik Yer Tutucusu"/>
          <p:cNvSpPr>
            <a:spLocks noGrp="1"/>
          </p:cNvSpPr>
          <p:nvPr>
            <p:ph idx="1"/>
          </p:nvPr>
        </p:nvSpPr>
        <p:spPr>
          <a:xfrm>
            <a:off x="457200" y="1052736"/>
            <a:ext cx="8229600" cy="5073427"/>
          </a:xfrm>
        </p:spPr>
        <p:txBody>
          <a:bodyPr>
            <a:normAutofit lnSpcReduction="10000"/>
          </a:bodyPr>
          <a:lstStyle/>
          <a:p>
            <a:r>
              <a:rPr lang="tr-TR" b="1" dirty="0" smtClean="0"/>
              <a:t>OLUMSUZ ARKADAŞLIK İLİŞKİLERİNE, SON VERİN. OLUMSUZ ARKADAŞLIKLAR, VAKİT KAYBETTİRİR.</a:t>
            </a:r>
          </a:p>
          <a:p>
            <a:pPr>
              <a:buNone/>
            </a:pPr>
            <a:endParaRPr lang="tr-TR" b="1" dirty="0" smtClean="0"/>
          </a:p>
          <a:p>
            <a:r>
              <a:rPr lang="tr-TR" b="1" dirty="0" smtClean="0"/>
              <a:t>KESİNLİKLE ERTELEMEYİN.</a:t>
            </a:r>
          </a:p>
          <a:p>
            <a:pPr>
              <a:buNone/>
            </a:pPr>
            <a:endParaRPr lang="tr-TR" b="1" dirty="0" smtClean="0"/>
          </a:p>
          <a:p>
            <a:r>
              <a:rPr lang="tr-TR" b="1" dirty="0" smtClean="0"/>
              <a:t>SADECE SINIFINIZDAKİ ARKADAŞLARINIZLA YARIŞMAYACAKSINIZ; ÜLKENİN HER YERİNDEKİ ÖĞRENCİLERLE YARIŞTIĞINIZI UNUTMAYIN.</a:t>
            </a:r>
          </a:p>
          <a:p>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18058"/>
          </a:xfrm>
        </p:spPr>
        <p:txBody>
          <a:bodyPr>
            <a:noAutofit/>
          </a:bodyPr>
          <a:lstStyle/>
          <a:p>
            <a:r>
              <a:rPr lang="tr-TR" sz="3600" b="1" dirty="0" smtClean="0"/>
              <a:t>BİR BAŞARI HİKAYESİ…</a:t>
            </a:r>
            <a:endParaRPr lang="tr-TR" sz="3600" b="1" dirty="0"/>
          </a:p>
        </p:txBody>
      </p:sp>
      <p:sp>
        <p:nvSpPr>
          <p:cNvPr id="3" name="2 İçerik Yer Tutucusu"/>
          <p:cNvSpPr>
            <a:spLocks noGrp="1"/>
          </p:cNvSpPr>
          <p:nvPr>
            <p:ph idx="1"/>
          </p:nvPr>
        </p:nvSpPr>
        <p:spPr>
          <a:xfrm>
            <a:off x="457200" y="980728"/>
            <a:ext cx="8229600" cy="5472608"/>
          </a:xfrm>
        </p:spPr>
        <p:txBody>
          <a:bodyPr>
            <a:normAutofit fontScale="62500" lnSpcReduction="20000"/>
          </a:bodyPr>
          <a:lstStyle/>
          <a:p>
            <a:r>
              <a:rPr lang="tr-TR" b="1" i="1" dirty="0" smtClean="0"/>
              <a:t> AZMİN ZAFERİ </a:t>
            </a:r>
            <a:endParaRPr lang="tr-TR" dirty="0" smtClean="0"/>
          </a:p>
          <a:p>
            <a:r>
              <a:rPr lang="tr-TR" i="1" dirty="0" smtClean="0"/>
              <a:t>	Bir kurbağa sürüsü, ormanda ilerlerken içlerinden ikisi, çukura düşmüş… Diğer kurbağalar, çukurun etrafına toplanıp çaresizce bakınıyorlarmış. Çukur, bir hayli derin olduğundan düşen arkadaşlarının, zıplayıp dışarı çıkmaları mümkün görünmüyormuş... Yukarıdaki kurbağalar, çukurdaki kurbağalara, “çukurun çok derin olduğunu, dışarı çıkmalarının mümkün olmadığını, boşuna çabalamamaları gerektiğini” söylüyorlarmış…</a:t>
            </a:r>
            <a:endParaRPr lang="tr-TR" dirty="0" smtClean="0"/>
          </a:p>
          <a:p>
            <a:r>
              <a:rPr lang="tr-TR" i="1" dirty="0" smtClean="0"/>
              <a:t>Ancak çukura düşen kurbağalar, arkadaşlarının söylediklerine aldırmayıp çukurdan çıkabilmek için çabalayıp duruyorlarmış. Biraz zaman geçtikten sonra yukarıdakiler, kendi aralarında,  ölümün onlar için tek kurtuluş yolu olacağını söylemeye başlamışlar... Sonunda kurbağalardan biri, söylenenlere inanmış ve mücadeleyi bırakmış. Diğeri ise çabalamaya devam etmiş. Yukarıdakiler, ona,  “çırpınıp durarak acı çektiğini, boşuna yorulduğunu” söylemişler. Ancak çukurdaki kurbağa, arkadaşlarının umut kırıcı sözlerine aldırmadan, bir kez daha, kuvvetle zıplamış ve çukurdan kurtulmayı başarmış… </a:t>
            </a:r>
            <a:endParaRPr lang="tr-TR" dirty="0" smtClean="0"/>
          </a:p>
          <a:p>
            <a:r>
              <a:rPr lang="tr-TR" i="1" dirty="0" smtClean="0"/>
              <a:t>Olumsuz düşüncelere ve olumsuz sözlere kulak asmayın! Başaracağınıza inanın, çalışın!</a:t>
            </a:r>
            <a:endParaRPr lang="tr-TR" dirty="0" smtClean="0"/>
          </a:p>
          <a:p>
            <a:r>
              <a:rPr lang="tr-TR" i="1" dirty="0" smtClean="0"/>
              <a:t>Başaramayacağına inanan, vazgeçer; başaramaz.</a:t>
            </a:r>
            <a:endParaRPr lang="tr-TR" dirty="0" smtClean="0"/>
          </a:p>
          <a:p>
            <a:pPr algn="ctr">
              <a:lnSpc>
                <a:spcPct val="80000"/>
              </a:lnSpc>
              <a:buNone/>
              <a:defRPr/>
            </a:pPr>
            <a:endParaRPr lang="tr-TR" b="1" dirty="0" smtClean="0">
              <a:solidFill>
                <a:srgbClr val="FF0000"/>
              </a:solidFill>
            </a:endParaRPr>
          </a:p>
          <a:p>
            <a:pPr algn="ctr">
              <a:lnSpc>
                <a:spcPct val="80000"/>
              </a:lnSpc>
              <a:buNone/>
              <a:defRPr/>
            </a:pPr>
            <a:endParaRPr lang="tr-TR" b="1" dirty="0" smtClean="0">
              <a:solidFill>
                <a:srgbClr val="FF0000"/>
              </a:solidFill>
            </a:endParaRPr>
          </a:p>
          <a:p>
            <a:pPr algn="ctr">
              <a:lnSpc>
                <a:spcPct val="80000"/>
              </a:lnSpc>
              <a:buNone/>
              <a:defRPr/>
            </a:pPr>
            <a:endParaRPr lang="tr-TR" b="1" dirty="0" smtClean="0">
              <a:solidFill>
                <a:srgbClr val="FF0000"/>
              </a:solidFill>
            </a:endParaRP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lnSpc>
                <a:spcPct val="80000"/>
              </a:lnSpc>
              <a:buNone/>
              <a:defRPr/>
            </a:pPr>
            <a:endParaRPr lang="tr-TR" b="1" dirty="0" smtClean="0">
              <a:solidFill>
                <a:srgbClr val="FF0000"/>
              </a:solidFill>
            </a:endParaRPr>
          </a:p>
          <a:p>
            <a:pPr algn="ctr">
              <a:lnSpc>
                <a:spcPct val="80000"/>
              </a:lnSpc>
              <a:buNone/>
              <a:defRPr/>
            </a:pPr>
            <a:r>
              <a:rPr lang="tr-TR" b="1" dirty="0" smtClean="0">
                <a:solidFill>
                  <a:srgbClr val="FF0000"/>
                </a:solidFill>
              </a:rPr>
              <a:t>ÇALIŞMAYAN, BAŞARAMAZ.</a:t>
            </a:r>
          </a:p>
          <a:p>
            <a:pPr algn="ctr">
              <a:lnSpc>
                <a:spcPct val="80000"/>
              </a:lnSpc>
              <a:buNone/>
              <a:defRPr/>
            </a:pPr>
            <a:endParaRPr lang="tr-TR" b="1" dirty="0" smtClean="0">
              <a:solidFill>
                <a:srgbClr val="FF0000"/>
              </a:solidFill>
            </a:endParaRPr>
          </a:p>
          <a:p>
            <a:pPr algn="ctr">
              <a:lnSpc>
                <a:spcPct val="80000"/>
              </a:lnSpc>
              <a:buNone/>
              <a:defRPr/>
            </a:pPr>
            <a:r>
              <a:rPr lang="tr-TR" b="1" dirty="0" smtClean="0">
                <a:solidFill>
                  <a:srgbClr val="FF0000"/>
                </a:solidFill>
              </a:rPr>
              <a:t>        BAŞARANLAR, ÇALIŞANLARDIR!...</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90066"/>
          </a:xfrm>
        </p:spPr>
        <p:txBody>
          <a:bodyPr>
            <a:normAutofit fontScale="90000"/>
          </a:bodyPr>
          <a:lstStyle/>
          <a:p>
            <a:endParaRPr lang="tr-TR" dirty="0"/>
          </a:p>
        </p:txBody>
      </p:sp>
      <p:sp>
        <p:nvSpPr>
          <p:cNvPr id="3" name="2 İçerik Yer Tutucusu"/>
          <p:cNvSpPr>
            <a:spLocks noGrp="1"/>
          </p:cNvSpPr>
          <p:nvPr>
            <p:ph idx="1"/>
          </p:nvPr>
        </p:nvSpPr>
        <p:spPr>
          <a:xfrm>
            <a:off x="457200" y="980728"/>
            <a:ext cx="8229600" cy="5544616"/>
          </a:xfrm>
        </p:spPr>
        <p:txBody>
          <a:bodyPr>
            <a:normAutofit fontScale="55000" lnSpcReduction="20000"/>
          </a:bodyPr>
          <a:lstStyle/>
          <a:p>
            <a:r>
              <a:rPr lang="tr-TR" b="1" i="1" dirty="0" smtClean="0"/>
              <a:t>YAŞAMIN YANKISI</a:t>
            </a:r>
            <a:endParaRPr lang="tr-TR" dirty="0" smtClean="0"/>
          </a:p>
          <a:p>
            <a:pPr>
              <a:buNone/>
            </a:pPr>
            <a:endParaRPr lang="tr-TR" dirty="0" smtClean="0"/>
          </a:p>
          <a:p>
            <a:pPr>
              <a:buNone/>
            </a:pPr>
            <a:r>
              <a:rPr lang="tr-TR" i="1" dirty="0" smtClean="0"/>
              <a:t>	Bir adam ve oğlu, ormanda, birlikte yürüyüş yapıyorlarmış. Çocuğun, ayağı takılıp düşünce canı yanmış ve “</a:t>
            </a:r>
            <a:r>
              <a:rPr lang="tr-TR" i="1" dirty="0" err="1" smtClean="0"/>
              <a:t>Ahh</a:t>
            </a:r>
            <a:r>
              <a:rPr lang="tr-TR" i="1" dirty="0" smtClean="0"/>
              <a:t>!”' diye bağırmış. Aynı sesin, ilerdeki kayalıkların oradan da geldiğini duymuş. Şaşkınlık ve merakla;</a:t>
            </a:r>
            <a:endParaRPr lang="tr-TR" dirty="0" smtClean="0"/>
          </a:p>
          <a:p>
            <a:pPr>
              <a:buNone/>
            </a:pPr>
            <a:r>
              <a:rPr lang="tr-TR" i="1" dirty="0" smtClean="0"/>
              <a:t>	- ''Sen kimsin?'' diye bağırmış. Aldığı cevap, “Sen kimsin?” olmuş. Cevaba kızıp,</a:t>
            </a:r>
            <a:endParaRPr lang="tr-TR" dirty="0" smtClean="0"/>
          </a:p>
          <a:p>
            <a:pPr>
              <a:buNone/>
            </a:pPr>
            <a:r>
              <a:rPr lang="tr-TR" i="1" dirty="0" smtClean="0"/>
              <a:t>	 - ''Sen bir korkaksın!'' diye bağırmış... Kayalıklardan gelen ses, “Sen bir korkaksın!” olmuş.	</a:t>
            </a:r>
            <a:endParaRPr lang="tr-TR" dirty="0" smtClean="0"/>
          </a:p>
          <a:p>
            <a:pPr>
              <a:buNone/>
            </a:pPr>
            <a:r>
              <a:rPr lang="tr-TR" i="1" dirty="0" smtClean="0"/>
              <a:t>	Çocuk babasına dönüp;</a:t>
            </a:r>
            <a:br>
              <a:rPr lang="tr-TR" i="1" dirty="0" smtClean="0"/>
            </a:br>
            <a:r>
              <a:rPr lang="tr-TR" i="1" dirty="0" smtClean="0"/>
              <a:t>	- ''Baba ne oluyor böyle, bu da ne?'' diye sormuş. Babası;</a:t>
            </a:r>
            <a:br>
              <a:rPr lang="tr-TR" i="1" dirty="0" smtClean="0"/>
            </a:br>
            <a:r>
              <a:rPr lang="tr-TR" i="1" dirty="0" smtClean="0"/>
              <a:t>	- Oğlum, dinle ve öğren! demiş; kayalıklara dönüp, ''Sana hayranım!'' diye bağırmış. Gelen cevap, ''Sana hayranım!'' olmuş. Baba tekrar bağırmış, ''Sen muhteşemsin!” Gelen cevap, ''Sen muhteşemsin!”. Çocuk daha da şaşırmış, ne olduğunu anlayamıyormuş…</a:t>
            </a:r>
            <a:endParaRPr lang="tr-TR" dirty="0" smtClean="0"/>
          </a:p>
          <a:p>
            <a:pPr>
              <a:buNone/>
            </a:pPr>
            <a:r>
              <a:rPr lang="tr-TR" i="1" dirty="0" smtClean="0"/>
              <a:t>	 Babası, çocuğa dönerek, şöyle devam etmiş;</a:t>
            </a:r>
            <a:br>
              <a:rPr lang="tr-TR" i="1" dirty="0" smtClean="0"/>
            </a:br>
            <a:r>
              <a:rPr lang="tr-TR" i="1" dirty="0" smtClean="0"/>
              <a:t>	- ''Buna yankı derler, ama aslında bu yaşamdır. Yaşam, daima sana, senin verdiklerini geri verir. Yaşam, yaptığımız davranışların yansımasıdır. Daha fazla sevgi istediğin zaman daha çok sev! Daha fazla şefkat istediğinde, daha şefkatli ol! Saygı istiyorsan, insanlara daha çok saygı duy… İnsanların sana karşı iyi olmasını istiyorsan, sen de başkalarına karşı iyi olmalısın. Bu kural, yaşamımızın bir parçasıdır, her zaman geçerlidir.'' </a:t>
            </a:r>
            <a:endParaRPr lang="tr-TR" dirty="0" smtClean="0"/>
          </a:p>
          <a:p>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23528" y="1600200"/>
            <a:ext cx="8568952" cy="4525963"/>
          </a:xfrm>
        </p:spPr>
        <p:txBody>
          <a:bodyPr/>
          <a:lstStyle/>
          <a:p>
            <a:pPr algn="ctr"/>
            <a:r>
              <a:rPr lang="tr-TR" b="1" dirty="0" smtClean="0"/>
              <a:t>MEVLANA:</a:t>
            </a:r>
          </a:p>
          <a:p>
            <a:pPr algn="ctr">
              <a:buNone/>
            </a:pPr>
            <a:endParaRPr lang="tr-TR" b="1" dirty="0" smtClean="0"/>
          </a:p>
          <a:p>
            <a:pPr algn="ctr">
              <a:buNone/>
            </a:pPr>
            <a:r>
              <a:rPr lang="tr-TR" b="1" dirty="0" smtClean="0"/>
              <a:t>“İYİLİK PEŞİNDE KOŞANLAR, İYİLİK;</a:t>
            </a:r>
          </a:p>
          <a:p>
            <a:pPr algn="ctr">
              <a:buNone/>
            </a:pPr>
            <a:r>
              <a:rPr lang="tr-TR" b="1" dirty="0" smtClean="0"/>
              <a:t>KÖTÜLÜK PEŞİNDE KOŞANLAR, KÖTÜLÜK BULUR!” </a:t>
            </a:r>
          </a:p>
          <a:p>
            <a:pPr algn="ctr">
              <a:buNone/>
            </a:pPr>
            <a:endParaRPr lang="tr-TR" b="1" dirty="0" smtClean="0"/>
          </a:p>
          <a:p>
            <a:pPr algn="ctr">
              <a:buNone/>
            </a:pPr>
            <a:r>
              <a:rPr lang="tr-TR" b="1" dirty="0" smtClean="0"/>
              <a:t>DEMİŞ…</a:t>
            </a:r>
            <a:endParaRPr lang="tr-TR"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t>Ne ekersek, onu biçeriz. </a:t>
            </a:r>
          </a:p>
          <a:p>
            <a:r>
              <a:rPr lang="tr-TR" dirty="0" smtClean="0"/>
              <a:t>Daha güzel bir dünya oluşturmak elimizde; tek tek, hepimize bağlı! Kendi elimizle, dünyamızı mahvetmeyelim. </a:t>
            </a:r>
          </a:p>
          <a:p>
            <a:r>
              <a:rPr lang="tr-TR" dirty="0" smtClean="0"/>
              <a:t>Daha güzel bir dünya mümkün; daha güzel bir dünya için “çorbada tuzumuz olsun.”</a:t>
            </a:r>
          </a:p>
          <a:p>
            <a:pPr>
              <a:buNone/>
            </a:pPr>
            <a:endParaRPr lang="tr-TR" dirty="0" smtClean="0"/>
          </a:p>
          <a:p>
            <a:r>
              <a:rPr lang="tr-TR" b="1" dirty="0" smtClean="0"/>
              <a:t>“UZUN YAŞAMAK İÇİN DEĞİL DOĞRU YAŞAMAK İÇİN ÇABALAMALIYIZ.” </a:t>
            </a:r>
            <a:r>
              <a:rPr lang="tr-TR" dirty="0" smtClean="0"/>
              <a:t>(SENECA)</a:t>
            </a:r>
          </a:p>
          <a:p>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dirty="0" smtClean="0"/>
              <a:t>SAKARYA VE CİVARI İL VE İLÇELERDE ÖĞRENCİLERE SEMİNER VERİLİR.</a:t>
            </a:r>
            <a:br>
              <a:rPr lang="tr-TR" sz="3200" dirty="0" smtClean="0"/>
            </a:br>
            <a:r>
              <a:rPr lang="tr-TR" sz="3200" dirty="0" err="1" smtClean="0"/>
              <a:t>feridun</a:t>
            </a:r>
            <a:r>
              <a:rPr lang="tr-TR" sz="3200" dirty="0" smtClean="0"/>
              <a:t>.eser@</a:t>
            </a:r>
            <a:r>
              <a:rPr lang="tr-TR" sz="3200" dirty="0" err="1" smtClean="0"/>
              <a:t>gmail</a:t>
            </a:r>
            <a:r>
              <a:rPr lang="tr-TR" sz="3200" dirty="0" smtClean="0"/>
              <a:t>.com</a:t>
            </a:r>
            <a:endParaRPr lang="tr-TR" sz="3200" dirty="0"/>
          </a:p>
        </p:txBody>
      </p:sp>
      <p:pic>
        <p:nvPicPr>
          <p:cNvPr id="1026" name="Picture 2" descr="G:\BAŞARILI ÖĞRENCİ İYİ İNSAN\KAPAK.jpg"/>
          <p:cNvPicPr>
            <a:picLocks noGrp="1" noChangeAspect="1" noChangeArrowheads="1"/>
          </p:cNvPicPr>
          <p:nvPr>
            <p:ph idx="1"/>
          </p:nvPr>
        </p:nvPicPr>
        <p:blipFill>
          <a:blip r:embed="rId2" cstate="print"/>
          <a:srcRect/>
          <a:stretch>
            <a:fillRect/>
          </a:stretch>
        </p:blipFill>
        <p:spPr bwMode="auto">
          <a:xfrm>
            <a:off x="1438641" y="1600200"/>
            <a:ext cx="6266718" cy="452596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lstStyle/>
          <a:p>
            <a:endParaRPr lang="tr-TR" dirty="0"/>
          </a:p>
        </p:txBody>
      </p:sp>
      <p:sp>
        <p:nvSpPr>
          <p:cNvPr id="3" name="2 İçerik Yer Tutucusu"/>
          <p:cNvSpPr>
            <a:spLocks noGrp="1"/>
          </p:cNvSpPr>
          <p:nvPr>
            <p:ph idx="1"/>
          </p:nvPr>
        </p:nvSpPr>
        <p:spPr>
          <a:xfrm>
            <a:off x="457200" y="1340768"/>
            <a:ext cx="8229600" cy="4968552"/>
          </a:xfrm>
        </p:spPr>
        <p:txBody>
          <a:bodyPr>
            <a:normAutofit fontScale="85000" lnSpcReduction="20000"/>
          </a:bodyPr>
          <a:lstStyle/>
          <a:p>
            <a:r>
              <a:rPr lang="tr-TR" dirty="0" smtClean="0"/>
              <a:t>İnsan davranışları, karakteri ve kişiliği, değerler ve normlarla ilişkilidir.</a:t>
            </a:r>
          </a:p>
          <a:p>
            <a:pPr>
              <a:buNone/>
            </a:pPr>
            <a:endParaRPr lang="tr-TR" dirty="0" smtClean="0"/>
          </a:p>
          <a:p>
            <a:r>
              <a:rPr lang="tr-TR" dirty="0" smtClean="0"/>
              <a:t>İnsanın nasıl davranacağı ve nasıl yaşayacağı  sahip olduğu değerler tarafından şekillendirilir.</a:t>
            </a:r>
          </a:p>
          <a:p>
            <a:pPr>
              <a:buNone/>
            </a:pPr>
            <a:endParaRPr lang="tr-TR" dirty="0" smtClean="0"/>
          </a:p>
          <a:p>
            <a:r>
              <a:rPr lang="tr-TR" i="1" dirty="0" smtClean="0"/>
              <a:t>Değerler, hayatın düzenlenmesi ve toplumun huzuru için gereken ölçütlerdir. </a:t>
            </a:r>
          </a:p>
          <a:p>
            <a:pPr>
              <a:buNone/>
            </a:pPr>
            <a:endParaRPr lang="tr-TR" i="1" dirty="0" smtClean="0"/>
          </a:p>
          <a:p>
            <a:r>
              <a:rPr lang="tr-TR" i="1" dirty="0" smtClean="0"/>
              <a:t>Değerler ve ahlak kuralları, doğru davranışları göstererek insana, adaletli, barışçıl, huzurlu bir dünyada yaşama imkanı verir. </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274638"/>
            <a:ext cx="8229600" cy="706090"/>
          </a:xfrm>
        </p:spPr>
        <p:txBody>
          <a:bodyPr>
            <a:normAutofit fontScale="90000"/>
          </a:bodyPr>
          <a:lstStyle/>
          <a:p>
            <a:endParaRPr lang="tr-TR" dirty="0"/>
          </a:p>
        </p:txBody>
      </p:sp>
      <p:sp>
        <p:nvSpPr>
          <p:cNvPr id="5" name="4 İçerik Yer Tutucusu"/>
          <p:cNvSpPr>
            <a:spLocks noGrp="1"/>
          </p:cNvSpPr>
          <p:nvPr>
            <p:ph idx="1"/>
          </p:nvPr>
        </p:nvSpPr>
        <p:spPr>
          <a:xfrm>
            <a:off x="457200" y="1124744"/>
            <a:ext cx="8229600" cy="5001419"/>
          </a:xfrm>
        </p:spPr>
        <p:txBody>
          <a:bodyPr>
            <a:normAutofit fontScale="85000" lnSpcReduction="20000"/>
          </a:bodyPr>
          <a:lstStyle/>
          <a:p>
            <a:r>
              <a:rPr lang="tr-TR" b="1" i="1" dirty="0" smtClean="0"/>
              <a:t>Değerlere bağlı olmayan bir insan, başarılı bir insan olabilir; ancak iyi bir insan olamaz.</a:t>
            </a:r>
            <a:r>
              <a:rPr lang="tr-TR" dirty="0" smtClean="0"/>
              <a:t> Toplumların, başarılı insanlara ihtiyacı olduğu kadar iyi insanlara da ihtiyacı vardır. İyi insan, değerlere bağlı ve saygılı insandır</a:t>
            </a:r>
            <a:r>
              <a:rPr lang="tr-TR" b="1" i="1" dirty="0" smtClean="0"/>
              <a:t>. </a:t>
            </a:r>
          </a:p>
          <a:p>
            <a:pPr>
              <a:buNone/>
            </a:pPr>
            <a:endParaRPr lang="tr-TR" b="1" i="1" dirty="0" smtClean="0"/>
          </a:p>
          <a:p>
            <a:r>
              <a:rPr lang="tr-TR" b="1" i="1" dirty="0" smtClean="0"/>
              <a:t>Değerlere uygun davranan insan, saygın insandır; güvenilir, sevilen, örnek alınan ve örnek gösterilen insandır. Değerler, insana değer katar.</a:t>
            </a:r>
          </a:p>
          <a:p>
            <a:pPr>
              <a:buNone/>
            </a:pPr>
            <a:endParaRPr lang="tr-TR" dirty="0" smtClean="0"/>
          </a:p>
          <a:p>
            <a:r>
              <a:rPr lang="tr-TR" b="1" i="1" dirty="0" smtClean="0"/>
              <a:t>Toplumsal değerler, yardımlaşma ve dayanışmayı teşvik eder, toplumda birlik ve beraberliği, düzeni sağlar, dağılmayı ve çözülmeyi önler.</a:t>
            </a:r>
            <a:endParaRPr lang="tr-TR" dirty="0" smtClean="0"/>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90066"/>
          </a:xfrm>
        </p:spPr>
        <p:txBody>
          <a:bodyPr>
            <a:normAutofit fontScale="90000"/>
          </a:bodyPr>
          <a:lstStyle/>
          <a:p>
            <a:endParaRPr lang="tr-TR" dirty="0"/>
          </a:p>
        </p:txBody>
      </p:sp>
      <p:sp>
        <p:nvSpPr>
          <p:cNvPr id="3" name="2 İçerik Yer Tutucusu"/>
          <p:cNvSpPr>
            <a:spLocks noGrp="1"/>
          </p:cNvSpPr>
          <p:nvPr>
            <p:ph idx="1"/>
          </p:nvPr>
        </p:nvSpPr>
        <p:spPr>
          <a:xfrm>
            <a:off x="457200" y="1052736"/>
            <a:ext cx="8229600" cy="5328592"/>
          </a:xfrm>
        </p:spPr>
        <p:txBody>
          <a:bodyPr>
            <a:normAutofit fontScale="85000" lnSpcReduction="10000"/>
          </a:bodyPr>
          <a:lstStyle/>
          <a:p>
            <a:r>
              <a:rPr lang="tr-TR" dirty="0" smtClean="0"/>
              <a:t>Televizyonlarda görünenlere özenmeyin; onlar, işlerinin gereği, rol yapıyorlar; ekranlarda rol yapanlar, gerçek hayatta, ekranda göründüğü gibi değiller; kendiniz olun. Kişisel kalitenizi artırmaya gayret edin; kişiler kendilerini geliştirirlerse toplum da gelişir. </a:t>
            </a:r>
          </a:p>
          <a:p>
            <a:pPr>
              <a:buNone/>
            </a:pPr>
            <a:endParaRPr lang="tr-TR" dirty="0" smtClean="0"/>
          </a:p>
          <a:p>
            <a:r>
              <a:rPr lang="tr-TR" dirty="0" smtClean="0"/>
              <a:t>Herkesin kendine özgü hayat ilkeleri, doğruları vardır. Kişiler, yaşamlarını, bu ilkelere göre oluşturur ve devam ettirirler. Ancak çoğu insan, bu ilkeler doğru mudur? diye düşünmez. İlkelerimizi gözden geçirelim; eğer, yaşamımızı üzerine kurduğumuz ilkeler yanlışsa hayatımız yanlış olur! Kendinizi sorgulayın lütfen.</a:t>
            </a: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lstStyle/>
          <a:p>
            <a:r>
              <a:rPr lang="tr-TR" dirty="0" smtClean="0"/>
              <a:t>NASIL DAVRANMALIYIZ?</a:t>
            </a:r>
            <a:endParaRPr lang="tr-TR" dirty="0"/>
          </a:p>
        </p:txBody>
      </p:sp>
      <p:sp>
        <p:nvSpPr>
          <p:cNvPr id="3" name="2 İçerik Yer Tutucusu"/>
          <p:cNvSpPr>
            <a:spLocks noGrp="1"/>
          </p:cNvSpPr>
          <p:nvPr>
            <p:ph idx="1"/>
          </p:nvPr>
        </p:nvSpPr>
        <p:spPr>
          <a:xfrm>
            <a:off x="457200" y="1600200"/>
            <a:ext cx="8229600" cy="4925144"/>
          </a:xfrm>
        </p:spPr>
        <p:txBody>
          <a:bodyPr>
            <a:normAutofit fontScale="85000" lnSpcReduction="20000"/>
          </a:bodyPr>
          <a:lstStyle/>
          <a:p>
            <a:r>
              <a:rPr lang="tr-TR" b="1" i="1" dirty="0" smtClean="0"/>
              <a:t>İlkçağ filozoflarından</a:t>
            </a:r>
            <a:r>
              <a:rPr lang="tr-TR" dirty="0" smtClean="0"/>
              <a:t> </a:t>
            </a:r>
            <a:r>
              <a:rPr lang="tr-TR" b="1" i="1" dirty="0" smtClean="0"/>
              <a:t>Epikür</a:t>
            </a:r>
            <a:r>
              <a:rPr lang="tr-TR" dirty="0" smtClean="0"/>
              <a:t>, “Hayatta, komşunun haber almasından korkacağın/ utanacağın hiçbir şeyi yapma!” demiş; kendince, ahlaklı davranışın ölçütünü belirlemiştir. Kabul edilebilir bir ilke! </a:t>
            </a:r>
          </a:p>
          <a:p>
            <a:endParaRPr lang="tr-TR" dirty="0" smtClean="0"/>
          </a:p>
          <a:p>
            <a:r>
              <a:rPr lang="tr-TR" b="1" i="1" dirty="0" smtClean="0"/>
              <a:t>Aristo</a:t>
            </a:r>
            <a:r>
              <a:rPr lang="tr-TR" dirty="0" smtClean="0"/>
              <a:t>, insanın aşırılıklardan kaçınarak, orta kararda (orta ayarda) davranmasının iyi olduğunu dile getirmiştir. Buna göre, örneğin, “cimrilik ve savurganlık kötü, cömertlik iyidir.” Aristo’ya göre sadece bilgili olmak kişiyi, erdemli  (iyi insan) yapmaya yetmez; erdem, doğru bilgiye dayanarak doğru davranmaktır. Ona göre eğitimin amacı, bilgili ve aynı zamanda iyi insan yetiştirmek olmalıdır.</a:t>
            </a:r>
          </a:p>
          <a:p>
            <a:pPr>
              <a:buNone/>
            </a:pP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22114"/>
          </a:xfrm>
        </p:spPr>
        <p:txBody>
          <a:bodyPr>
            <a:noAutofit/>
          </a:bodyPr>
          <a:lstStyle/>
          <a:p>
            <a:r>
              <a:rPr lang="tr-TR" sz="2800" b="1" i="1" dirty="0" smtClean="0"/>
              <a:t/>
            </a:r>
            <a:br>
              <a:rPr lang="tr-TR" sz="2800" b="1" i="1" dirty="0" smtClean="0"/>
            </a:br>
            <a:r>
              <a:rPr lang="tr-TR" sz="2400" b="1" i="1" dirty="0" smtClean="0"/>
              <a:t>SIFIRIN DEĞERİ</a:t>
            </a:r>
            <a:r>
              <a:rPr lang="tr-TR" sz="2400" dirty="0" smtClean="0"/>
              <a:t/>
            </a:r>
            <a:br>
              <a:rPr lang="tr-TR" sz="2400" dirty="0" smtClean="0"/>
            </a:br>
            <a:r>
              <a:rPr lang="tr-TR" sz="2400" b="1" i="1" dirty="0" smtClean="0"/>
              <a:t>(Kişiliğin Önemi Üzerine)</a:t>
            </a:r>
            <a:r>
              <a:rPr lang="tr-TR" sz="2400" dirty="0" smtClean="0"/>
              <a:t/>
            </a:r>
            <a:br>
              <a:rPr lang="tr-TR" sz="2400" dirty="0" smtClean="0"/>
            </a:br>
            <a:endParaRPr lang="tr-TR" sz="2400" dirty="0"/>
          </a:p>
        </p:txBody>
      </p:sp>
      <p:sp>
        <p:nvSpPr>
          <p:cNvPr id="3" name="2 İçerik Yer Tutucusu"/>
          <p:cNvSpPr>
            <a:spLocks noGrp="1"/>
          </p:cNvSpPr>
          <p:nvPr>
            <p:ph idx="1"/>
          </p:nvPr>
        </p:nvSpPr>
        <p:spPr>
          <a:xfrm>
            <a:off x="457200" y="1196752"/>
            <a:ext cx="8229600" cy="5256584"/>
          </a:xfrm>
        </p:spPr>
        <p:txBody>
          <a:bodyPr>
            <a:normAutofit fontScale="70000" lnSpcReduction="20000"/>
          </a:bodyPr>
          <a:lstStyle/>
          <a:p>
            <a:pPr>
              <a:buNone/>
            </a:pPr>
            <a:endParaRPr lang="tr-TR" dirty="0" smtClean="0"/>
          </a:p>
          <a:p>
            <a:pPr>
              <a:buNone/>
            </a:pPr>
            <a:r>
              <a:rPr lang="tr-TR" i="1" dirty="0" smtClean="0"/>
              <a:t>Öğrenciler, sınıfta, öğretmenin gelmesini bekliyorlardı.</a:t>
            </a:r>
            <a:endParaRPr lang="tr-TR" dirty="0" smtClean="0"/>
          </a:p>
          <a:p>
            <a:pPr>
              <a:buNone/>
            </a:pPr>
            <a:r>
              <a:rPr lang="tr-TR" i="1" dirty="0" smtClean="0"/>
              <a:t>Az sonra, öğretmen, tüm ciddiyetiyle kapıda belirdi; sınıfa şöyle bir göz atıp, tahtanın önüne geçti; bir tebeşir alarak, tahtaya, kocaman bir 1 yazdı.</a:t>
            </a:r>
            <a:endParaRPr lang="tr-TR" dirty="0" smtClean="0"/>
          </a:p>
          <a:p>
            <a:pPr>
              <a:buNone/>
            </a:pPr>
            <a:r>
              <a:rPr lang="tr-TR" i="1" dirty="0" smtClean="0"/>
              <a:t>- Bakın, dedi. Bu 1 kişiliktir; erdemli bir kişilik... Hayatta sahip olabileceğiniz en değerli şey…</a:t>
            </a:r>
            <a:endParaRPr lang="tr-TR" dirty="0" smtClean="0"/>
          </a:p>
          <a:p>
            <a:pPr>
              <a:buNone/>
            </a:pPr>
            <a:r>
              <a:rPr lang="tr-TR" i="1" dirty="0" smtClean="0"/>
              <a:t>Sonra 1’in yanına 0 koydu.</a:t>
            </a:r>
            <a:endParaRPr lang="tr-TR" dirty="0" smtClean="0"/>
          </a:p>
          <a:p>
            <a:pPr>
              <a:buNone/>
            </a:pPr>
            <a:r>
              <a:rPr lang="tr-TR" i="1" dirty="0" smtClean="0"/>
              <a:t>- Bu, başarıdır. Başarılı bir kişilik, 1’i 10 yapar…</a:t>
            </a:r>
            <a:endParaRPr lang="tr-TR" dirty="0" smtClean="0"/>
          </a:p>
          <a:p>
            <a:pPr>
              <a:buNone/>
            </a:pPr>
            <a:r>
              <a:rPr lang="tr-TR" i="1" dirty="0" smtClean="0"/>
              <a:t>Bir 0 daha…</a:t>
            </a:r>
            <a:endParaRPr lang="tr-TR" dirty="0" smtClean="0"/>
          </a:p>
          <a:p>
            <a:pPr lvl="0">
              <a:buNone/>
            </a:pPr>
            <a:r>
              <a:rPr lang="tr-TR" i="1" dirty="0" smtClean="0"/>
              <a:t> Bu da tecrübedir. Ona sahip olduğunuzda 10’ken, 100 olursunuz..</a:t>
            </a:r>
            <a:endParaRPr lang="tr-TR" dirty="0" smtClean="0"/>
          </a:p>
          <a:p>
            <a:pPr>
              <a:buNone/>
            </a:pPr>
            <a:r>
              <a:rPr lang="tr-TR" i="1" dirty="0" smtClean="0"/>
              <a:t>Sıfırlar, böyle uzayıp gidiyor; yetenek, disiplin, sevgi, tevazu… Eklenen her yeni 0’ın kişiliği, 10 kat zenginleştirdiğini anlatıyor öğretmen… </a:t>
            </a:r>
            <a:endParaRPr lang="tr-TR" dirty="0" smtClean="0"/>
          </a:p>
          <a:p>
            <a:pPr>
              <a:buNone/>
            </a:pPr>
            <a:r>
              <a:rPr lang="tr-TR" i="1" dirty="0" smtClean="0"/>
              <a:t>Sonra, eline silgiyi alıp en baştaki 1’i siliyor; geriye bir sürü 0 kalıyor ve diyor ki:</a:t>
            </a:r>
            <a:endParaRPr lang="tr-TR" dirty="0" smtClean="0"/>
          </a:p>
          <a:p>
            <a:pPr lvl="0">
              <a:buNone/>
            </a:pPr>
            <a:r>
              <a:rPr lang="tr-TR" i="1" dirty="0" smtClean="0"/>
              <a:t> - Erdemli bir kişiliğiniz yoksa gerisi hiçtir.</a:t>
            </a:r>
            <a:endParaRPr lang="tr-TR" dirty="0" smtClean="0"/>
          </a:p>
          <a:p>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2617</Words>
  <Application>Microsoft Office PowerPoint</Application>
  <PresentationFormat>Ekran Gösterisi (4:3)</PresentationFormat>
  <Paragraphs>242</Paragraphs>
  <Slides>47</Slides>
  <Notes>1</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Ofis Teması</vt:lpstr>
      <vt:lpstr>DEĞERLER EĞİTİMİ</vt:lpstr>
      <vt:lpstr>Slayt 2</vt:lpstr>
      <vt:lpstr>DEĞER NEDİR?</vt:lpstr>
      <vt:lpstr>ÇEŞİTLERİ, KAYNAĞI</vt:lpstr>
      <vt:lpstr>Slayt 5</vt:lpstr>
      <vt:lpstr>Slayt 6</vt:lpstr>
      <vt:lpstr>Slayt 7</vt:lpstr>
      <vt:lpstr>NASIL DAVRANMALIYIZ?</vt:lpstr>
      <vt:lpstr> SIFIRIN DEĞERİ (Kişiliğin Önemi Üzerine) </vt:lpstr>
      <vt:lpstr>FİLOZOFLARIN GÖRÜŞLERİ…</vt:lpstr>
      <vt:lpstr>Slayt 11</vt:lpstr>
      <vt:lpstr>Slayt 12</vt:lpstr>
      <vt:lpstr>EĞİTİM NEDİR? NASIL OLMALIDIR?</vt:lpstr>
      <vt:lpstr>Slayt 14</vt:lpstr>
      <vt:lpstr>Slayt 15</vt:lpstr>
      <vt:lpstr>Slayt 16</vt:lpstr>
      <vt:lpstr>Slayt 17</vt:lpstr>
      <vt:lpstr>ÖZDENETİM = OTOKONTROL</vt:lpstr>
      <vt:lpstr> ÖZDENETİM</vt:lpstr>
      <vt:lpstr>ÖZDENETİM SAHİBİ OLANLAR</vt:lpstr>
      <vt:lpstr>ÖZDENETİM HİKAYESİ</vt:lpstr>
      <vt:lpstr>Slayt 22</vt:lpstr>
      <vt:lpstr>ÖZDENETİM HİKAYESİ…  NASIL KONUŞULACAĞINI BİLMEK</vt:lpstr>
      <vt:lpstr>ÖZDENETİM</vt:lpstr>
      <vt:lpstr>SAYGI…</vt:lpstr>
      <vt:lpstr>Slayt 26</vt:lpstr>
      <vt:lpstr>Slayt 27</vt:lpstr>
      <vt:lpstr>KÜLTÜRÜMÜZDE İNSANIN DEĞERİ</vt:lpstr>
      <vt:lpstr>Slayt 29</vt:lpstr>
      <vt:lpstr>Slayt 30</vt:lpstr>
      <vt:lpstr>Slayt 31</vt:lpstr>
      <vt:lpstr>Slayt 32</vt:lpstr>
      <vt:lpstr>ALÇAKGÖNÜLLÜLÜK = TEVAAZU</vt:lpstr>
      <vt:lpstr>Slayt 34</vt:lpstr>
      <vt:lpstr>Slayt 35</vt:lpstr>
      <vt:lpstr>ÇALIŞKANLIK…</vt:lpstr>
      <vt:lpstr>Slayt 37</vt:lpstr>
      <vt:lpstr>ÇALIŞMANIN ÖNÜNDEKİ EN BÜYÜK ENGEL: MAZERETLER</vt:lpstr>
      <vt:lpstr>Slayt 39</vt:lpstr>
      <vt:lpstr>ORTALAMA BİR TÜRK VATANDAŞI…</vt:lpstr>
      <vt:lpstr>Slayt 41</vt:lpstr>
      <vt:lpstr>BİR BAŞARI HİKAYESİ…</vt:lpstr>
      <vt:lpstr>Slayt 43</vt:lpstr>
      <vt:lpstr>Slayt 44</vt:lpstr>
      <vt:lpstr>Slayt 45</vt:lpstr>
      <vt:lpstr>Slayt 46</vt:lpstr>
      <vt:lpstr>SAKARYA VE CİVARI İL VE İLÇELERDE ÖĞRENCİLERE SEMİNER VERİLİR. feridun.eser@gmail.com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DEĞERLER EĞİTİMİ</dc:title>
  <dc:creator>feridun</dc:creator>
  <cp:lastModifiedBy>ASUSSS</cp:lastModifiedBy>
  <cp:revision>49</cp:revision>
  <dcterms:created xsi:type="dcterms:W3CDTF">2014-12-06T17:48:02Z</dcterms:created>
  <dcterms:modified xsi:type="dcterms:W3CDTF">2014-12-08T19:30:50Z</dcterms:modified>
</cp:coreProperties>
</file>